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7"/>
  </p:notesMasterIdLst>
  <p:sldIdLst>
    <p:sldId id="256" r:id="rId2"/>
    <p:sldId id="336" r:id="rId3"/>
    <p:sldId id="337" r:id="rId4"/>
    <p:sldId id="338" r:id="rId5"/>
    <p:sldId id="339" r:id="rId6"/>
    <p:sldId id="340" r:id="rId7"/>
    <p:sldId id="341" r:id="rId8"/>
    <p:sldId id="342" r:id="rId9"/>
    <p:sldId id="343" r:id="rId10"/>
    <p:sldId id="344" r:id="rId11"/>
    <p:sldId id="266" r:id="rId12"/>
    <p:sldId id="267" r:id="rId13"/>
    <p:sldId id="345" r:id="rId14"/>
    <p:sldId id="346" r:id="rId15"/>
    <p:sldId id="347" r:id="rId16"/>
    <p:sldId id="353" r:id="rId17"/>
    <p:sldId id="271" r:id="rId18"/>
    <p:sldId id="272" r:id="rId19"/>
    <p:sldId id="349" r:id="rId20"/>
    <p:sldId id="350" r:id="rId21"/>
    <p:sldId id="352" r:id="rId22"/>
    <p:sldId id="280" r:id="rId23"/>
    <p:sldId id="281" r:id="rId24"/>
    <p:sldId id="282" r:id="rId25"/>
    <p:sldId id="351" r:id="rId26"/>
    <p:sldId id="284" r:id="rId27"/>
    <p:sldId id="285" r:id="rId28"/>
    <p:sldId id="286" r:id="rId29"/>
    <p:sldId id="335" r:id="rId30"/>
    <p:sldId id="293" r:id="rId31"/>
    <p:sldId id="294" r:id="rId32"/>
    <p:sldId id="295" r:id="rId33"/>
    <p:sldId id="322" r:id="rId34"/>
    <p:sldId id="323" r:id="rId35"/>
    <p:sldId id="329" r:id="rId3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Open Sans Light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Open Sans Light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Open Sans Light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Open Sans Light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Open Sans Light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Open Sans Light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Open Sans Light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Open Sans Light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Open Sans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68AE"/>
    <a:srgbClr val="A245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Open Sans"/>
          <a:ea typeface="Open Sans"/>
          <a:cs typeface="Open San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Open Sans"/>
          <a:ea typeface="Open Sans"/>
          <a:cs typeface="Open San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Open Sans"/>
          <a:ea typeface="Open Sans"/>
          <a:cs typeface="Open Sans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Open Sans"/>
          <a:ea typeface="Open Sans"/>
          <a:cs typeface="Open Sans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Open Sans"/>
          <a:ea typeface="Open Sans"/>
          <a:cs typeface="Open Sans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Open Sans"/>
          <a:ea typeface="Open Sans"/>
          <a:cs typeface="Open Sans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Open Sans"/>
          <a:ea typeface="Open Sans"/>
          <a:cs typeface="Open Sans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Open Sans"/>
          <a:ea typeface="Open Sans"/>
          <a:cs typeface="Open Sans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Open Sans"/>
          <a:ea typeface="Open Sans"/>
          <a:cs typeface="Open Sans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Open Sans"/>
          <a:ea typeface="Open Sans"/>
          <a:cs typeface="Open Sans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Open Sans"/>
          <a:ea typeface="Open Sans"/>
          <a:cs typeface="Open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Open Sans"/>
          <a:ea typeface="Open Sans"/>
          <a:cs typeface="Open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Open Sans"/>
          <a:ea typeface="Open Sans"/>
          <a:cs typeface="Open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Open Sans"/>
          <a:ea typeface="Open Sans"/>
          <a:cs typeface="Open Sans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Open Sans"/>
          <a:ea typeface="Open Sans"/>
          <a:cs typeface="Open San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Open Sans"/>
          <a:ea typeface="Open Sans"/>
          <a:cs typeface="Open San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981" autoAdjust="0"/>
    <p:restoredTop sz="94529"/>
  </p:normalViewPr>
  <p:slideViewPr>
    <p:cSldViewPr snapToGrid="0" snapToObjects="1" showGuides="1">
      <p:cViewPr varScale="1">
        <p:scale>
          <a:sx n="38" d="100"/>
          <a:sy n="38" d="100"/>
        </p:scale>
        <p:origin x="477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sa Ljuboja" userId="1b67806bbd0ff381" providerId="LiveId" clId="{33BD14C6-2BBB-418F-A381-FAB397FE81D3}"/>
    <pc:docChg chg="modSld">
      <pc:chgData name="Sasa Ljuboja" userId="1b67806bbd0ff381" providerId="LiveId" clId="{33BD14C6-2BBB-418F-A381-FAB397FE81D3}" dt="2025-03-08T00:21:24.187" v="0" actId="729"/>
      <pc:docMkLst>
        <pc:docMk/>
      </pc:docMkLst>
      <pc:sldChg chg="mod modShow">
        <pc:chgData name="Sasa Ljuboja" userId="1b67806bbd0ff381" providerId="LiveId" clId="{33BD14C6-2BBB-418F-A381-FAB397FE81D3}" dt="2025-03-08T00:21:24.187" v="0" actId="729"/>
        <pc:sldMkLst>
          <pc:docMk/>
          <pc:sldMk cId="3176526637" sldId="353"/>
        </pc:sldMkLst>
      </pc:sldChg>
    </pc:docChg>
  </pc:docChgLst>
  <pc:docChgLst>
    <pc:chgData name="Sasa Ljuboja" userId="1b67806bbd0ff381" providerId="LiveId" clId="{C4628C4F-07E1-4A79-8A4A-336CEEEA3230}"/>
    <pc:docChg chg="undo custSel addSld modSld">
      <pc:chgData name="Sasa Ljuboja" userId="1b67806bbd0ff381" providerId="LiveId" clId="{C4628C4F-07E1-4A79-8A4A-336CEEEA3230}" dt="2024-09-25T23:41:27.429" v="550" actId="20577"/>
      <pc:docMkLst>
        <pc:docMk/>
      </pc:docMkLst>
      <pc:sldChg chg="addSp modSp mod modAnim">
        <pc:chgData name="Sasa Ljuboja" userId="1b67806bbd0ff381" providerId="LiveId" clId="{C4628C4F-07E1-4A79-8A4A-336CEEEA3230}" dt="2024-09-25T23:41:27.429" v="550" actId="20577"/>
        <pc:sldMkLst>
          <pc:docMk/>
          <pc:sldMk cId="0" sldId="347"/>
        </pc:sldMkLst>
      </pc:sldChg>
      <pc:sldChg chg="addSp modSp mod">
        <pc:chgData name="Sasa Ljuboja" userId="1b67806bbd0ff381" providerId="LiveId" clId="{C4628C4F-07E1-4A79-8A4A-336CEEEA3230}" dt="2024-09-25T20:22:52.147" v="544" actId="20577"/>
        <pc:sldMkLst>
          <pc:docMk/>
          <pc:sldMk cId="0" sldId="351"/>
        </pc:sldMkLst>
      </pc:sldChg>
      <pc:sldChg chg="addSp modSp new">
        <pc:chgData name="Sasa Ljuboja" userId="1b67806bbd0ff381" providerId="LiveId" clId="{C4628C4F-07E1-4A79-8A4A-336CEEEA3230}" dt="2024-09-25T18:18:22.699" v="32"/>
        <pc:sldMkLst>
          <pc:docMk/>
          <pc:sldMk cId="3176526637" sldId="35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" name="Shape 1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Open Sans"/>
        <a:ea typeface="Open Sans"/>
        <a:cs typeface="Open Sans"/>
        <a:sym typeface="Open Sans"/>
      </a:defRPr>
    </a:lvl1pPr>
    <a:lvl2pPr indent="228600" defTabSz="457200" latinLnBrk="0">
      <a:lnSpc>
        <a:spcPct val="117999"/>
      </a:lnSpc>
      <a:defRPr sz="2200">
        <a:latin typeface="Open Sans"/>
        <a:ea typeface="Open Sans"/>
        <a:cs typeface="Open Sans"/>
        <a:sym typeface="Open Sans"/>
      </a:defRPr>
    </a:lvl2pPr>
    <a:lvl3pPr indent="457200" defTabSz="457200" latinLnBrk="0">
      <a:lnSpc>
        <a:spcPct val="117999"/>
      </a:lnSpc>
      <a:defRPr sz="2200">
        <a:latin typeface="Open Sans"/>
        <a:ea typeface="Open Sans"/>
        <a:cs typeface="Open Sans"/>
        <a:sym typeface="Open Sans"/>
      </a:defRPr>
    </a:lvl3pPr>
    <a:lvl4pPr indent="685800" defTabSz="457200" latinLnBrk="0">
      <a:lnSpc>
        <a:spcPct val="117999"/>
      </a:lnSpc>
      <a:defRPr sz="2200">
        <a:latin typeface="Open Sans"/>
        <a:ea typeface="Open Sans"/>
        <a:cs typeface="Open Sans"/>
        <a:sym typeface="Open Sans"/>
      </a:defRPr>
    </a:lvl4pPr>
    <a:lvl5pPr indent="914400" defTabSz="457200" latinLnBrk="0">
      <a:lnSpc>
        <a:spcPct val="117999"/>
      </a:lnSpc>
      <a:defRPr sz="2200">
        <a:latin typeface="Open Sans"/>
        <a:ea typeface="Open Sans"/>
        <a:cs typeface="Open Sans"/>
        <a:sym typeface="Open Sans"/>
      </a:defRPr>
    </a:lvl5pPr>
    <a:lvl6pPr indent="1143000" defTabSz="457200" latinLnBrk="0">
      <a:lnSpc>
        <a:spcPct val="117999"/>
      </a:lnSpc>
      <a:defRPr sz="2200">
        <a:latin typeface="Open Sans"/>
        <a:ea typeface="Open Sans"/>
        <a:cs typeface="Open Sans"/>
        <a:sym typeface="Open Sans"/>
      </a:defRPr>
    </a:lvl6pPr>
    <a:lvl7pPr indent="1371600" defTabSz="457200" latinLnBrk="0">
      <a:lnSpc>
        <a:spcPct val="117999"/>
      </a:lnSpc>
      <a:defRPr sz="2200">
        <a:latin typeface="Open Sans"/>
        <a:ea typeface="Open Sans"/>
        <a:cs typeface="Open Sans"/>
        <a:sym typeface="Open Sans"/>
      </a:defRPr>
    </a:lvl7pPr>
    <a:lvl8pPr indent="1600200" defTabSz="457200" latinLnBrk="0">
      <a:lnSpc>
        <a:spcPct val="117999"/>
      </a:lnSpc>
      <a:defRPr sz="2200">
        <a:latin typeface="Open Sans"/>
        <a:ea typeface="Open Sans"/>
        <a:cs typeface="Open Sans"/>
        <a:sym typeface="Open Sans"/>
      </a:defRPr>
    </a:lvl8pPr>
    <a:lvl9pPr indent="1828800" defTabSz="457200" latinLnBrk="0">
      <a:lnSpc>
        <a:spcPct val="117999"/>
      </a:lnSpc>
      <a:defRPr sz="2200">
        <a:latin typeface="Open Sans"/>
        <a:ea typeface="Open Sans"/>
        <a:cs typeface="Open Sans"/>
        <a:sym typeface="Open San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42973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2080138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085146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789938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090979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140207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788230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236909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87587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B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r>
              <a:t>Titeltext</a:t>
            </a:r>
          </a:p>
        </p:txBody>
      </p:sp>
      <p:sp>
        <p:nvSpPr>
          <p:cNvPr id="3" name="Brödtext nivå ett…"/>
          <p:cNvSpPr txBox="1">
            <a:spLocks noGrp="1"/>
          </p:cNvSpPr>
          <p:nvPr>
            <p:ph type="body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4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1954519" y="13081000"/>
            <a:ext cx="462262" cy="5207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Open Sans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Open Sans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Open Sans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Open Sans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Open Sans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Open Sans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Open Sans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Open Sans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Open Sans Light"/>
        </a:defRPr>
      </a:lvl9pPr>
    </p:titleStyle>
    <p:body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Open Sans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Open Sans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Open Sans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Open Sans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Open Sans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Open Sans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Open Sans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Open Sans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Open Sans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 Sans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 Sans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 Sans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 Sans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 Sans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 Sans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 Sans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 Sans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 Sans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2.jp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9.png"/><Relationship Id="rId3" Type="http://schemas.openxmlformats.org/officeDocument/2006/relationships/image" Target="../media/image43.png"/><Relationship Id="rId7" Type="http://schemas.openxmlformats.org/officeDocument/2006/relationships/image" Target="../media/image56.png"/><Relationship Id="rId12" Type="http://schemas.openxmlformats.org/officeDocument/2006/relationships/image" Target="../media/image5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11" Type="http://schemas.openxmlformats.org/officeDocument/2006/relationships/image" Target="../media/image57.png"/><Relationship Id="rId5" Type="http://schemas.openxmlformats.org/officeDocument/2006/relationships/image" Target="../media/image54.png"/><Relationship Id="rId10" Type="http://schemas.openxmlformats.org/officeDocument/2006/relationships/image" Target="../media/image48.png"/><Relationship Id="rId4" Type="http://schemas.openxmlformats.org/officeDocument/2006/relationships/image" Target="../media/image44.png"/><Relationship Id="rId9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18" Type="http://schemas.openxmlformats.org/officeDocument/2006/relationships/image" Target="../media/image7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17" Type="http://schemas.openxmlformats.org/officeDocument/2006/relationships/image" Target="../media/image76.png"/><Relationship Id="rId2" Type="http://schemas.openxmlformats.org/officeDocument/2006/relationships/image" Target="../media/image61.png"/><Relationship Id="rId16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5" Type="http://schemas.openxmlformats.org/officeDocument/2006/relationships/image" Target="../media/image7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Relationship Id="rId14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9.pn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81.jpe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5" Type="http://schemas.openxmlformats.org/officeDocument/2006/relationships/image" Target="../media/image43.png"/><Relationship Id="rId10" Type="http://schemas.openxmlformats.org/officeDocument/2006/relationships/image" Target="../media/image55.png"/><Relationship Id="rId4" Type="http://schemas.openxmlformats.org/officeDocument/2006/relationships/image" Target="../media/image82.png"/><Relationship Id="rId9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54.png"/><Relationship Id="rId3" Type="http://schemas.openxmlformats.org/officeDocument/2006/relationships/image" Target="../media/image86.png"/><Relationship Id="rId7" Type="http://schemas.openxmlformats.org/officeDocument/2006/relationships/image" Target="../media/image43.png"/><Relationship Id="rId12" Type="http://schemas.openxmlformats.org/officeDocument/2006/relationships/image" Target="../media/image55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png"/><Relationship Id="rId11" Type="http://schemas.openxmlformats.org/officeDocument/2006/relationships/image" Target="../media/image44.png"/><Relationship Id="rId5" Type="http://schemas.openxmlformats.org/officeDocument/2006/relationships/image" Target="../media/image88.jpeg"/><Relationship Id="rId10" Type="http://schemas.openxmlformats.org/officeDocument/2006/relationships/image" Target="../media/image48.png"/><Relationship Id="rId4" Type="http://schemas.openxmlformats.org/officeDocument/2006/relationships/image" Target="../media/image87.png"/><Relationship Id="rId9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jpe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5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TEST-eu-business-presentation-part-1-without-coffee.001.jpg" descr="TEST-eu-business-presentation-part-1-without-coffee.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ultraviolet.png" descr="ultraviolet.png"/>
          <p:cNvPicPr>
            <a:picLocks noChangeAspect="1"/>
          </p:cNvPicPr>
          <p:nvPr/>
        </p:nvPicPr>
        <p:blipFill>
          <a:blip r:embed="rId3"/>
          <a:srcRect l="579" t="84955" r="579" b="7203"/>
          <a:stretch>
            <a:fillRect/>
          </a:stretch>
        </p:blipFill>
        <p:spPr>
          <a:xfrm>
            <a:off x="5399" y="11848679"/>
            <a:ext cx="24378296" cy="108788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" name="Gruppera"/>
          <p:cNvGrpSpPr/>
          <p:nvPr/>
        </p:nvGrpSpPr>
        <p:grpSpPr>
          <a:xfrm>
            <a:off x="15938148" y="11541699"/>
            <a:ext cx="7861301" cy="1420346"/>
            <a:chOff x="0" y="0"/>
            <a:chExt cx="7861300" cy="1420344"/>
          </a:xfrm>
        </p:grpSpPr>
        <p:sp>
          <p:nvSpPr>
            <p:cNvPr id="22" name="Business Presentation"/>
            <p:cNvSpPr txBox="1"/>
            <p:nvPr/>
          </p:nvSpPr>
          <p:spPr>
            <a:xfrm>
              <a:off x="0" y="0"/>
              <a:ext cx="6272356" cy="14203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r" defTabSz="457200">
                <a:lnSpc>
                  <a:spcPts val="8000"/>
                </a:lnSpc>
                <a:defRPr sz="4000" spc="280">
                  <a:solidFill>
                    <a:srgbClr val="FFFFFF"/>
                  </a:solidFill>
                </a:defRPr>
              </a:lvl1pPr>
            </a:lstStyle>
            <a:p>
              <a:r>
                <a:rPr lang="sv-SE" dirty="0"/>
                <a:t>Customer</a:t>
              </a:r>
              <a:r>
                <a:rPr dirty="0"/>
                <a:t> Presentation</a:t>
              </a:r>
            </a:p>
          </p:txBody>
        </p:sp>
        <p:sp>
          <p:nvSpPr>
            <p:cNvPr id="23" name="Linje"/>
            <p:cNvSpPr/>
            <p:nvPr/>
          </p:nvSpPr>
          <p:spPr>
            <a:xfrm flipV="1">
              <a:off x="6661021" y="472287"/>
              <a:ext cx="1" cy="765526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 dirty="0"/>
            </a:p>
          </p:txBody>
        </p:sp>
        <p:sp>
          <p:nvSpPr>
            <p:cNvPr id="24" name="EU"/>
            <p:cNvSpPr txBox="1"/>
            <p:nvPr/>
          </p:nvSpPr>
          <p:spPr>
            <a:xfrm>
              <a:off x="7009248" y="0"/>
              <a:ext cx="852052" cy="14203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 defTabSz="457200">
                <a:lnSpc>
                  <a:spcPts val="8000"/>
                </a:lnSpc>
                <a:defRPr sz="4000">
                  <a:solidFill>
                    <a:srgbClr val="FFFFFF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defRPr>
              </a:lvl1pPr>
            </a:lstStyle>
            <a:p>
              <a:r>
                <a:rPr lang="sv-SE" dirty="0"/>
                <a:t>RS</a:t>
              </a:r>
              <a:endParaRPr dirty="0"/>
            </a:p>
          </p:txBody>
        </p:sp>
      </p:grpSp>
      <p:pic>
        <p:nvPicPr>
          <p:cNvPr id="9" name="Zinzino-textlogo-VIOLET-RGB-2019.png" descr="Zinzino-textlogo-VIOLET-RGB-2019.png">
            <a:extLst>
              <a:ext uri="{FF2B5EF4-FFF2-40B4-BE49-F238E27FC236}">
                <a16:creationId xmlns:a16="http://schemas.microsoft.com/office/drawing/2014/main" id="{2CFE6643-8887-F30F-A1D3-EE24FAA98C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485" y="647174"/>
            <a:ext cx="4463700" cy="9729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ettyImages-1201101782-red-blue copy.ai" descr="GettyImages-1201101782-red-blue copy.ai"/>
          <p:cNvPicPr>
            <a:picLocks noChangeAspect="1"/>
          </p:cNvPicPr>
          <p:nvPr/>
        </p:nvPicPr>
        <p:blipFill>
          <a:blip r:embed="rId3"/>
          <a:srcRect t="10055" b="13449"/>
          <a:stretch>
            <a:fillRect/>
          </a:stretch>
        </p:blipFill>
        <p:spPr>
          <a:xfrm>
            <a:off x="-10798" y="-11969"/>
            <a:ext cx="24426556" cy="13739938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Are you where you want to be…"/>
          <p:cNvSpPr txBox="1"/>
          <p:nvPr/>
        </p:nvSpPr>
        <p:spPr>
          <a:xfrm>
            <a:off x="751185" y="1285913"/>
            <a:ext cx="14003370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2438338">
              <a:defRPr spc="350"/>
            </a:pPr>
            <a:r>
              <a:t>Are you where you want to be </a:t>
            </a:r>
          </a:p>
          <a:p>
            <a:pPr algn="l" defTabSz="2438338"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b="1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or are you in the danger zone?</a:t>
            </a:r>
          </a:p>
        </p:txBody>
      </p:sp>
      <p:grpSp>
        <p:nvGrpSpPr>
          <p:cNvPr id="163" name="Gruppera"/>
          <p:cNvGrpSpPr/>
          <p:nvPr/>
        </p:nvGrpSpPr>
        <p:grpSpPr>
          <a:xfrm>
            <a:off x="563449" y="10192962"/>
            <a:ext cx="7043851" cy="3508602"/>
            <a:chOff x="0" y="0"/>
            <a:chExt cx="7043850" cy="3508601"/>
          </a:xfrm>
        </p:grpSpPr>
        <p:grpSp>
          <p:nvGrpSpPr>
            <p:cNvPr id="159" name="Gruppera"/>
            <p:cNvGrpSpPr/>
            <p:nvPr/>
          </p:nvGrpSpPr>
          <p:grpSpPr>
            <a:xfrm>
              <a:off x="0" y="2238599"/>
              <a:ext cx="7043850" cy="1270002"/>
              <a:chOff x="0" y="222249"/>
              <a:chExt cx="7043849" cy="1270001"/>
            </a:xfrm>
          </p:grpSpPr>
          <p:sp>
            <p:nvSpPr>
              <p:cNvPr id="156" name="• Nordic Council of Ministers,  Nordic Nutritional  Recommendations  2004/2012 - 5:1 or lower."/>
              <p:cNvSpPr/>
              <p:nvPr/>
            </p:nvSpPr>
            <p:spPr>
              <a:xfrm>
                <a:off x="0" y="492953"/>
                <a:ext cx="3310050" cy="795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/>
              <a:p>
                <a:pPr lvl="2" indent="0" algn="l" defTabSz="457200">
                  <a:defRPr sz="1500" b="1" i="1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r>
                  <a:rPr b="0" dirty="0"/>
                  <a:t>• </a:t>
                </a:r>
                <a:r>
                  <a:rPr b="0" dirty="0">
                    <a:latin typeface="+mn-lt"/>
                    <a:ea typeface="+mn-ea"/>
                    <a:cs typeface="+mn-cs"/>
                    <a:sym typeface="Open Sans Light"/>
                  </a:rPr>
                  <a:t>Nordic Council of Ministers, </a:t>
                </a:r>
                <a:br>
                  <a:rPr b="0" dirty="0">
                    <a:latin typeface="+mn-lt"/>
                    <a:ea typeface="+mn-ea"/>
                    <a:cs typeface="+mn-cs"/>
                    <a:sym typeface="Open Sans Light"/>
                  </a:rPr>
                </a:br>
                <a:r>
                  <a:rPr b="0" dirty="0">
                    <a:latin typeface="+mn-lt"/>
                    <a:ea typeface="+mn-ea"/>
                    <a:cs typeface="+mn-cs"/>
                    <a:sym typeface="Open Sans Light"/>
                  </a:rPr>
                  <a:t>Nordic Nutritional  Recommendations </a:t>
                </a:r>
                <a:br>
                  <a:rPr b="0" dirty="0">
                    <a:latin typeface="+mn-lt"/>
                    <a:ea typeface="+mn-ea"/>
                    <a:cs typeface="+mn-cs"/>
                    <a:sym typeface="Open Sans Light"/>
                  </a:rPr>
                </a:br>
                <a:r>
                  <a:rPr b="0" dirty="0">
                    <a:latin typeface="+mn-lt"/>
                    <a:ea typeface="+mn-ea"/>
                    <a:cs typeface="+mn-cs"/>
                    <a:sym typeface="Open Sans Light"/>
                  </a:rPr>
                  <a:t>2004/2012 </a:t>
                </a:r>
                <a:r>
                  <a:rPr lang="en-US" sz="1500" b="1" i="1" dirty="0">
                    <a:sym typeface="Open Sans"/>
                  </a:rPr>
                  <a:t>–</a:t>
                </a:r>
                <a:r>
                  <a:rPr b="0" dirty="0">
                    <a:latin typeface="+mn-lt"/>
                    <a:ea typeface="+mn-ea"/>
                    <a:cs typeface="+mn-cs"/>
                    <a:sym typeface="Open Sans Light"/>
                  </a:rPr>
                  <a:t> 5:1 or lower. </a:t>
                </a:r>
              </a:p>
            </p:txBody>
          </p:sp>
          <p:sp>
            <p:nvSpPr>
              <p:cNvPr id="157" name="• The World Health Organization (WHO) - 4:1 or lower."/>
              <p:cNvSpPr/>
              <p:nvPr/>
            </p:nvSpPr>
            <p:spPr>
              <a:xfrm>
                <a:off x="3479417" y="494069"/>
                <a:ext cx="3564432" cy="5642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/>
              <a:p>
                <a:pPr lvl="2" indent="0" algn="l" defTabSz="457200">
                  <a:lnSpc>
                    <a:spcPts val="1800"/>
                  </a:lnSpc>
                  <a:defRPr sz="1500" b="1" i="1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r>
                  <a:rPr b="0" dirty="0">
                    <a:latin typeface="+mn-lt"/>
                    <a:ea typeface="+mn-ea"/>
                    <a:cs typeface="+mn-cs"/>
                    <a:sym typeface="Open Sans Light"/>
                  </a:rPr>
                  <a:t>• The World Health Organization</a:t>
                </a:r>
                <a:br>
                  <a:rPr b="0" dirty="0">
                    <a:latin typeface="+mn-lt"/>
                    <a:ea typeface="+mn-ea"/>
                    <a:cs typeface="+mn-cs"/>
                    <a:sym typeface="Open Sans Light"/>
                  </a:rPr>
                </a:br>
                <a:r>
                  <a:rPr b="0" dirty="0">
                    <a:latin typeface="+mn-lt"/>
                    <a:ea typeface="+mn-ea"/>
                    <a:cs typeface="+mn-cs"/>
                    <a:sym typeface="Open Sans Light"/>
                  </a:rPr>
                  <a:t>(WHO) </a:t>
                </a:r>
                <a:r>
                  <a:rPr lang="en-US" sz="1500" b="1" i="1" dirty="0">
                    <a:sym typeface="Open Sans"/>
                  </a:rPr>
                  <a:t>–</a:t>
                </a:r>
                <a:r>
                  <a:rPr b="0" dirty="0">
                    <a:latin typeface="+mn-lt"/>
                    <a:ea typeface="+mn-ea"/>
                    <a:cs typeface="+mn-cs"/>
                    <a:sym typeface="Open Sans Light"/>
                  </a:rPr>
                  <a:t> 4:1 or lower.</a:t>
                </a:r>
              </a:p>
            </p:txBody>
          </p:sp>
          <p:sp>
            <p:nvSpPr>
              <p:cNvPr id="158" name="REFERENCES"/>
              <p:cNvSpPr/>
              <p:nvPr/>
            </p:nvSpPr>
            <p:spPr>
              <a:xfrm>
                <a:off x="26047" y="222249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 lvl="2" indent="0" algn="l" defTabSz="457200">
                  <a:lnSpc>
                    <a:spcPct val="120000"/>
                  </a:lnSpc>
                  <a:defRPr sz="2000">
                    <a:solidFill>
                      <a:srgbClr val="FFFFFF"/>
                    </a:solidFill>
                    <a:latin typeface="Open Sans Semibold"/>
                    <a:ea typeface="Open Sans Semibold"/>
                    <a:cs typeface="Open Sans Semibold"/>
                    <a:sym typeface="Open Sans Semibold"/>
                  </a:defRPr>
                </a:pPr>
                <a:r>
                  <a:rPr dirty="0"/>
                  <a:t>REFERENCES</a:t>
                </a:r>
              </a:p>
            </p:txBody>
          </p:sp>
        </p:grpSp>
        <p:grpSp>
          <p:nvGrpSpPr>
            <p:cNvPr id="162" name="Gruppera"/>
            <p:cNvGrpSpPr/>
            <p:nvPr/>
          </p:nvGrpSpPr>
          <p:grpSpPr>
            <a:xfrm>
              <a:off x="68591" y="0"/>
              <a:ext cx="5109812" cy="1799226"/>
              <a:chOff x="0" y="0"/>
              <a:chExt cx="5109811" cy="1799225"/>
            </a:xfrm>
          </p:grpSpPr>
          <p:sp>
            <p:nvSpPr>
              <p:cNvPr id="160" name="Rektangel"/>
              <p:cNvSpPr/>
              <p:nvPr/>
            </p:nvSpPr>
            <p:spPr>
              <a:xfrm>
                <a:off x="0" y="0"/>
                <a:ext cx="5109811" cy="1799225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61" name="• Imbalance of Omega-6 and Omega-3…"/>
              <p:cNvSpPr txBox="1"/>
              <p:nvPr/>
            </p:nvSpPr>
            <p:spPr>
              <a:xfrm>
                <a:off x="243185" y="126038"/>
                <a:ext cx="4766418" cy="14732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b">
                <a:spAutoFit/>
              </a:bodyPr>
              <a:lstStyle/>
              <a:p>
                <a:pPr marL="145414" indent="-145414" algn="l" defTabSz="457200">
                  <a:lnSpc>
                    <a:spcPts val="2600"/>
                  </a:lnSpc>
                  <a:defRPr sz="2000"/>
                </a:pPr>
                <a:r>
                  <a:t>• Imbalance of Omega-6 and Omega-3</a:t>
                </a:r>
              </a:p>
              <a:p>
                <a:pPr marL="145414" indent="-145414" algn="l" defTabSz="457200">
                  <a:lnSpc>
                    <a:spcPts val="2600"/>
                  </a:lnSpc>
                  <a:defRPr sz="2000"/>
                </a:pPr>
                <a:r>
                  <a:t>• Low levels of Omega-3</a:t>
                </a:r>
              </a:p>
              <a:p>
                <a:pPr marL="145414" indent="-145414" algn="l" defTabSz="457200">
                  <a:lnSpc>
                    <a:spcPts val="2600"/>
                  </a:lnSpc>
                  <a:defRPr sz="2000"/>
                </a:pPr>
                <a:r>
                  <a:t>• Inadequate polyphenols in your diet </a:t>
                </a:r>
              </a:p>
              <a:p>
                <a:pPr marL="145414" indent="-145414" algn="l" defTabSz="457200">
                  <a:lnSpc>
                    <a:spcPts val="2600"/>
                  </a:lnSpc>
                  <a:defRPr sz="2000"/>
                </a:pPr>
                <a:r>
                  <a:t>• Low levels of vitamin D</a:t>
                </a:r>
                <a:r>
                  <a:rPr baseline="-5999"/>
                  <a:t>3</a:t>
                </a:r>
              </a:p>
            </p:txBody>
          </p:sp>
        </p:grpSp>
      </p:grpSp>
      <p:sp>
        <p:nvSpPr>
          <p:cNvPr id="164" name="3:1 ideal ratio"/>
          <p:cNvSpPr txBox="1"/>
          <p:nvPr/>
        </p:nvSpPr>
        <p:spPr>
          <a:xfrm>
            <a:off x="13156951" y="4533279"/>
            <a:ext cx="2767847" cy="965201"/>
          </a:xfrm>
          <a:prstGeom prst="rect">
            <a:avLst/>
          </a:prstGeom>
          <a:ln w="12700">
            <a:miter lim="400000"/>
          </a:ln>
          <a:effectLst>
            <a:outerShdw blurRad="381000" dir="7539566" rotWithShape="0">
              <a:srgbClr val="FFFFFF">
                <a:alpha val="4965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90000"/>
              </a:lnSpc>
              <a:defRPr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dirty="0"/>
              <a:t>3:1</a:t>
            </a:r>
            <a:r>
              <a:rPr sz="2500" dirty="0"/>
              <a:t> ideal ratio</a:t>
            </a:r>
          </a:p>
        </p:txBody>
      </p:sp>
      <p:sp>
        <p:nvSpPr>
          <p:cNvPr id="165" name="15:1 average ratio"/>
          <p:cNvSpPr txBox="1"/>
          <p:nvPr/>
        </p:nvSpPr>
        <p:spPr>
          <a:xfrm>
            <a:off x="13156951" y="8602342"/>
            <a:ext cx="3794460" cy="965201"/>
          </a:xfrm>
          <a:prstGeom prst="rect">
            <a:avLst/>
          </a:prstGeom>
          <a:ln w="12700">
            <a:miter lim="400000"/>
          </a:ln>
          <a:effectLst>
            <a:outerShdw blurRad="584200" dir="7539566" rotWithShape="0">
              <a:schemeClr val="accent5">
                <a:hueOff val="-78390"/>
                <a:satOff val="8214"/>
                <a:lumOff val="-45178"/>
                <a:alpha val="61298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90000"/>
              </a:lnSpc>
              <a:defRPr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t>15:1</a:t>
            </a:r>
            <a:r>
              <a:rPr sz="2500"/>
              <a:t> average ratio</a:t>
            </a:r>
          </a:p>
        </p:txBody>
      </p:sp>
      <p:grpSp>
        <p:nvGrpSpPr>
          <p:cNvPr id="170" name="Gruppera"/>
          <p:cNvGrpSpPr/>
          <p:nvPr/>
        </p:nvGrpSpPr>
        <p:grpSpPr>
          <a:xfrm>
            <a:off x="12606019" y="3496403"/>
            <a:ext cx="1765934" cy="8819988"/>
            <a:chOff x="0" y="0"/>
            <a:chExt cx="1765933" cy="8819986"/>
          </a:xfrm>
        </p:grpSpPr>
        <p:sp>
          <p:nvSpPr>
            <p:cNvPr id="166" name="Linje"/>
            <p:cNvSpPr/>
            <p:nvPr/>
          </p:nvSpPr>
          <p:spPr>
            <a:xfrm flipV="1">
              <a:off x="43181" y="0"/>
              <a:ext cx="1" cy="8819986"/>
            </a:xfrm>
            <a:prstGeom prst="line">
              <a:avLst/>
            </a:prstGeom>
            <a:noFill/>
            <a:ln w="1016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167" name="Linje"/>
            <p:cNvSpPr/>
            <p:nvPr/>
          </p:nvSpPr>
          <p:spPr>
            <a:xfrm flipH="1" flipV="1">
              <a:off x="0" y="49209"/>
              <a:ext cx="1745614" cy="1"/>
            </a:xfrm>
            <a:prstGeom prst="line">
              <a:avLst/>
            </a:prstGeom>
            <a:noFill/>
            <a:ln w="1016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168" name="Linje"/>
            <p:cNvSpPr/>
            <p:nvPr/>
          </p:nvSpPr>
          <p:spPr>
            <a:xfrm flipH="1" flipV="1">
              <a:off x="20320" y="2731723"/>
              <a:ext cx="1745613" cy="1"/>
            </a:xfrm>
            <a:prstGeom prst="line">
              <a:avLst/>
            </a:prstGeom>
            <a:noFill/>
            <a:ln w="1016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169" name="Linje"/>
            <p:cNvSpPr/>
            <p:nvPr/>
          </p:nvSpPr>
          <p:spPr>
            <a:xfrm flipH="1">
              <a:off x="0" y="8783474"/>
              <a:ext cx="1745613" cy="1"/>
            </a:xfrm>
            <a:prstGeom prst="line">
              <a:avLst/>
            </a:prstGeom>
            <a:noFill/>
            <a:ln w="1016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806DFA-1844-B05D-EE37-AE8AE916E0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5" t="28645" r="33393" b="2998"/>
          <a:stretch/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grpSp>
        <p:nvGrpSpPr>
          <p:cNvPr id="14" name="Gruppera">
            <a:extLst>
              <a:ext uri="{FF2B5EF4-FFF2-40B4-BE49-F238E27FC236}">
                <a16:creationId xmlns:a16="http://schemas.microsoft.com/office/drawing/2014/main" id="{8E5B0A69-559D-2E04-9B7A-7268F48B3AED}"/>
              </a:ext>
            </a:extLst>
          </p:cNvPr>
          <p:cNvGrpSpPr/>
          <p:nvPr/>
        </p:nvGrpSpPr>
        <p:grpSpPr>
          <a:xfrm>
            <a:off x="626949" y="11166352"/>
            <a:ext cx="5109812" cy="2104302"/>
            <a:chOff x="0" y="0"/>
            <a:chExt cx="5109811" cy="2104301"/>
          </a:xfrm>
        </p:grpSpPr>
        <p:sp>
          <p:nvSpPr>
            <p:cNvPr id="15" name="Rektangel">
              <a:extLst>
                <a:ext uri="{FF2B5EF4-FFF2-40B4-BE49-F238E27FC236}">
                  <a16:creationId xmlns:a16="http://schemas.microsoft.com/office/drawing/2014/main" id="{F950655E-FA79-BBC0-CA08-90CA28685D71}"/>
                </a:ext>
              </a:extLst>
            </p:cNvPr>
            <p:cNvSpPr/>
            <p:nvPr/>
          </p:nvSpPr>
          <p:spPr>
            <a:xfrm>
              <a:off x="0" y="0"/>
              <a:ext cx="5109811" cy="21043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" name="Scientifically based…">
              <a:extLst>
                <a:ext uri="{FF2B5EF4-FFF2-40B4-BE49-F238E27FC236}">
                  <a16:creationId xmlns:a16="http://schemas.microsoft.com/office/drawing/2014/main" id="{1A4EF39A-8FA8-9371-A1EA-D3FD6E237893}"/>
                </a:ext>
              </a:extLst>
            </p:cNvPr>
            <p:cNvSpPr/>
            <p:nvPr/>
          </p:nvSpPr>
          <p:spPr>
            <a:xfrm>
              <a:off x="243185" y="151720"/>
              <a:ext cx="4766418" cy="1752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b">
              <a:spAutoFit/>
            </a:bodyPr>
            <a:lstStyle/>
            <a:p>
              <a:pPr marL="228600" indent="-228600" algn="l" defTabSz="2438338">
                <a:lnSpc>
                  <a:spcPts val="2600"/>
                </a:lnSpc>
                <a:buSzPct val="100000"/>
                <a:buChar char="•"/>
                <a:defRPr sz="2000" spc="140"/>
              </a:pPr>
              <a:r>
                <a:rPr spc="0" dirty="0"/>
                <a:t>Scientifically based</a:t>
              </a:r>
            </a:p>
            <a:p>
              <a:pPr marL="228600" indent="-228600" algn="l" defTabSz="2438338">
                <a:lnSpc>
                  <a:spcPts val="2600"/>
                </a:lnSpc>
                <a:buSzPct val="100000"/>
                <a:buChar char="•"/>
                <a:defRPr sz="2000" spc="140"/>
              </a:pPr>
              <a:r>
                <a:rPr spc="0" dirty="0"/>
                <a:t>Hom</a:t>
              </a:r>
              <a:r>
                <a:rPr lang="sv-SE" spc="0" dirty="0"/>
                <a:t>e</a:t>
              </a:r>
              <a:r>
                <a:rPr spc="0" dirty="0"/>
                <a:t>-administered</a:t>
              </a:r>
            </a:p>
            <a:p>
              <a:pPr marL="228600" indent="-228600" algn="l" defTabSz="2438338">
                <a:lnSpc>
                  <a:spcPts val="2600"/>
                </a:lnSpc>
                <a:buSzPct val="100000"/>
                <a:buChar char="•"/>
                <a:defRPr sz="2000" spc="140"/>
              </a:pPr>
              <a:r>
                <a:rPr spc="0" dirty="0"/>
                <a:t>Independently managed analyses</a:t>
              </a:r>
            </a:p>
            <a:p>
              <a:pPr marL="228600" indent="-228600" algn="l" defTabSz="2438338">
                <a:lnSpc>
                  <a:spcPts val="2600"/>
                </a:lnSpc>
                <a:buSzPct val="100000"/>
                <a:buChar char="•"/>
                <a:defRPr sz="2000" spc="140"/>
              </a:pPr>
              <a:r>
                <a:rPr spc="0" dirty="0"/>
                <a:t>Anonymous results</a:t>
              </a:r>
            </a:p>
            <a:p>
              <a:pPr marL="228600" indent="-228600" algn="l" defTabSz="2438338">
                <a:lnSpc>
                  <a:spcPts val="2600"/>
                </a:lnSpc>
                <a:buSzPct val="100000"/>
                <a:buChar char="•"/>
                <a:defRPr sz="2000" spc="140"/>
              </a:pPr>
              <a:r>
                <a:rPr spc="0" dirty="0"/>
                <a:t>Dried blood spot tests</a:t>
              </a:r>
            </a:p>
          </p:txBody>
        </p:sp>
      </p:grpSp>
      <p:sp>
        <p:nvSpPr>
          <p:cNvPr id="17" name="Would you like to take a test…">
            <a:extLst>
              <a:ext uri="{FF2B5EF4-FFF2-40B4-BE49-F238E27FC236}">
                <a16:creationId xmlns:a16="http://schemas.microsoft.com/office/drawing/2014/main" id="{5A417D56-60CE-9722-90F4-B96F76B072EF}"/>
              </a:ext>
            </a:extLst>
          </p:cNvPr>
          <p:cNvSpPr txBox="1"/>
          <p:nvPr/>
        </p:nvSpPr>
        <p:spPr>
          <a:xfrm>
            <a:off x="751185" y="1298613"/>
            <a:ext cx="14003370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2438338">
              <a:defRPr spc="350"/>
            </a:pPr>
            <a:r>
              <a:rPr dirty="0"/>
              <a:t>Would you like to take a test </a:t>
            </a:r>
          </a:p>
          <a:p>
            <a:pPr algn="l" defTabSz="2438338"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b="1" dirty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to find out your results?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business-presentation-full-original-size-bara-bilder.015.jpeg" descr="business-presentation-full-original-size-bara-bilder.015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Vitas.png" descr="Vita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98386" y="610006"/>
            <a:ext cx="3248428" cy="1022844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Vitas has been a collaborative partner to the WHO, as well as Olympia Toppen Research  facility in Norway. Vitas is a GMP-certified chemical analysis contract lab, recognized as one  of the pioneers in the modern use of dried blood spot testing."/>
          <p:cNvSpPr txBox="1"/>
          <p:nvPr/>
        </p:nvSpPr>
        <p:spPr>
          <a:xfrm>
            <a:off x="762000" y="12019114"/>
            <a:ext cx="11082647" cy="1025922"/>
          </a:xfrm>
          <a:prstGeom prst="rect">
            <a:avLst/>
          </a:prstGeom>
          <a:ln w="12700">
            <a:miter lim="400000"/>
          </a:ln>
          <a:effectLst>
            <a:outerShdw blurRad="698500" dist="25400" dir="5400000" rotWithShape="0">
              <a:srgbClr val="FFFFFF"/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lnSpc>
                <a:spcPts val="2400"/>
              </a:lnSpc>
              <a:defRPr sz="2000"/>
            </a:pPr>
            <a:r>
              <a:t>Vitas has been a collaborative partner to the WHO, as well as Olympia </a:t>
            </a:r>
            <a:r>
              <a:rPr err="1"/>
              <a:t>Toppen</a:t>
            </a:r>
            <a:r>
              <a:t> Research </a:t>
            </a:r>
            <a:br>
              <a:rPr/>
            </a:br>
            <a:r>
              <a:t>facility in Norway. Vitas is a GMP-certified chemical analysis contract lab, recognized as one </a:t>
            </a:r>
            <a:br>
              <a:rPr/>
            </a:br>
            <a:r>
              <a:t>of the pioneers in the modern use of dried blood spot testing.</a:t>
            </a:r>
          </a:p>
        </p:txBody>
      </p:sp>
      <p:sp>
        <p:nvSpPr>
          <p:cNvPr id="184" name="The tests are analyzed by our…"/>
          <p:cNvSpPr txBox="1"/>
          <p:nvPr/>
        </p:nvSpPr>
        <p:spPr>
          <a:xfrm>
            <a:off x="751185" y="1362113"/>
            <a:ext cx="11191433" cy="7475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algn="l">
              <a:lnSpc>
                <a:spcPts val="5500"/>
              </a:lnSpc>
              <a:defRPr spc="350"/>
            </a:pPr>
            <a:r>
              <a:rPr dirty="0"/>
              <a:t>The tests are analyzed by our </a:t>
            </a:r>
          </a:p>
          <a:p>
            <a:pPr algn="l">
              <a:lnSpc>
                <a:spcPts val="5500"/>
              </a:lnSpc>
              <a:defRPr spc="350"/>
            </a:pPr>
            <a:r>
              <a:rPr dirty="0"/>
              <a:t>independent laboratory partner </a:t>
            </a:r>
          </a:p>
          <a:p>
            <a:pPr algn="l">
              <a:lnSpc>
                <a:spcPts val="5500"/>
              </a:lnSpc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dirty="0"/>
              <a:t>VITAS Analytical Services</a:t>
            </a:r>
          </a:p>
          <a:p>
            <a:pPr algn="l">
              <a:defRPr sz="3000"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endParaRPr dirty="0"/>
          </a:p>
          <a:p>
            <a:pPr algn="l">
              <a:lnSpc>
                <a:spcPts val="3400"/>
              </a:lnSpc>
              <a:buClr>
                <a:srgbClr val="686A69"/>
              </a:buClr>
              <a:defRPr sz="3000"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dirty="0"/>
              <a:t>Official partner of:</a:t>
            </a:r>
          </a:p>
          <a:p>
            <a:pPr marL="228600" indent="-228600" algn="l" defTabSz="457200">
              <a:lnSpc>
                <a:spcPts val="3400"/>
              </a:lnSpc>
              <a:buClr>
                <a:srgbClr val="686A69"/>
              </a:buClr>
              <a:buSzPct val="100000"/>
              <a:buChar char="•"/>
              <a:defRPr sz="2500"/>
            </a:pPr>
            <a:r>
              <a:rPr dirty="0"/>
              <a:t>Harvard University, US</a:t>
            </a:r>
          </a:p>
          <a:p>
            <a:pPr marL="228600" indent="-228600" algn="l" defTabSz="457200">
              <a:lnSpc>
                <a:spcPts val="3400"/>
              </a:lnSpc>
              <a:buClr>
                <a:srgbClr val="686A69"/>
              </a:buClr>
              <a:buSzPct val="100000"/>
              <a:buChar char="•"/>
              <a:defRPr sz="2500"/>
            </a:pPr>
            <a:r>
              <a:rPr dirty="0"/>
              <a:t>University of Cambridge, UK</a:t>
            </a:r>
          </a:p>
          <a:p>
            <a:pPr marL="228600" indent="-228600" algn="l" defTabSz="457200">
              <a:lnSpc>
                <a:spcPts val="3400"/>
              </a:lnSpc>
              <a:buClr>
                <a:srgbClr val="686A69"/>
              </a:buClr>
              <a:buSzPct val="100000"/>
              <a:buChar char="•"/>
              <a:defRPr sz="2500"/>
            </a:pPr>
            <a:r>
              <a:rPr dirty="0"/>
              <a:t>Kings College London, UK</a:t>
            </a:r>
          </a:p>
          <a:p>
            <a:pPr marL="228600" indent="-228600" algn="l" defTabSz="457200">
              <a:lnSpc>
                <a:spcPts val="3400"/>
              </a:lnSpc>
              <a:buClr>
                <a:srgbClr val="686A69"/>
              </a:buClr>
              <a:buSzPct val="100000"/>
              <a:buChar char="•"/>
              <a:defRPr sz="2500"/>
            </a:pPr>
            <a:r>
              <a:rPr dirty="0"/>
              <a:t>Max Plank Institute, Berlin, DE</a:t>
            </a:r>
          </a:p>
          <a:p>
            <a:pPr marL="228600" indent="-228600" algn="l" defTabSz="457200">
              <a:lnSpc>
                <a:spcPts val="3400"/>
              </a:lnSpc>
              <a:buClr>
                <a:srgbClr val="686A69"/>
              </a:buClr>
              <a:buSzPct val="100000"/>
              <a:buChar char="•"/>
              <a:defRPr sz="2500"/>
            </a:pPr>
            <a:r>
              <a:rPr dirty="0"/>
              <a:t>University of Oxford, UK</a:t>
            </a:r>
          </a:p>
          <a:p>
            <a:pPr marL="228600" indent="-228600" algn="l" defTabSz="457200">
              <a:lnSpc>
                <a:spcPts val="3400"/>
              </a:lnSpc>
              <a:buClr>
                <a:srgbClr val="686A69"/>
              </a:buClr>
              <a:buSzPct val="100000"/>
              <a:buChar char="•"/>
              <a:defRPr sz="2500"/>
            </a:pPr>
            <a:r>
              <a:rPr dirty="0"/>
              <a:t>Massachusetts General Hospital, US</a:t>
            </a:r>
          </a:p>
          <a:p>
            <a:pPr marL="228600" indent="-228600" algn="l" defTabSz="457200">
              <a:lnSpc>
                <a:spcPts val="3400"/>
              </a:lnSpc>
              <a:buClr>
                <a:srgbClr val="686A69"/>
              </a:buClr>
              <a:buSzPct val="100000"/>
              <a:buChar char="•"/>
              <a:defRPr sz="2500"/>
            </a:pPr>
            <a:r>
              <a:rPr dirty="0"/>
              <a:t>University of Oslo, NO</a:t>
            </a:r>
          </a:p>
          <a:p>
            <a:pPr marL="228600" indent="-228600" algn="l" defTabSz="457200">
              <a:lnSpc>
                <a:spcPts val="3400"/>
              </a:lnSpc>
              <a:buClr>
                <a:srgbClr val="686A69"/>
              </a:buClr>
              <a:buSzPct val="100000"/>
              <a:buChar char="•"/>
              <a:defRPr sz="2500"/>
            </a:pPr>
            <a:r>
              <a:rPr dirty="0"/>
              <a:t>Tufts University, US</a:t>
            </a:r>
          </a:p>
          <a:p>
            <a:pPr marL="228600" indent="-228600" algn="l" defTabSz="457200">
              <a:lnSpc>
                <a:spcPts val="3400"/>
              </a:lnSpc>
              <a:buClr>
                <a:srgbClr val="686A69"/>
              </a:buClr>
              <a:buSzPct val="100000"/>
              <a:buChar char="•"/>
              <a:defRPr sz="2500"/>
            </a:pPr>
            <a:r>
              <a:rPr dirty="0"/>
              <a:t>Lund University, SE</a:t>
            </a:r>
          </a:p>
          <a:p>
            <a:pPr marL="228600" indent="-228600" algn="l" defTabSz="457200">
              <a:lnSpc>
                <a:spcPts val="3400"/>
              </a:lnSpc>
              <a:buClr>
                <a:srgbClr val="686A69"/>
              </a:buClr>
              <a:buSzPct val="100000"/>
              <a:buChar char="•"/>
              <a:defRPr sz="2500"/>
            </a:pPr>
            <a:r>
              <a:rPr dirty="0"/>
              <a:t>ZOE, UK and US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A6E46434-E921-0CAE-F9C5-84252E09398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" b="12861"/>
          <a:stretch/>
        </p:blipFill>
        <p:spPr>
          <a:xfrm>
            <a:off x="28295984" y="-1"/>
            <a:ext cx="12178096" cy="13716001"/>
          </a:xfrm>
          <a:prstGeom prst="rect">
            <a:avLst/>
          </a:prstGeom>
        </p:spPr>
      </p:pic>
      <p:pic>
        <p:nvPicPr>
          <p:cNvPr id="5" name="Vitas.png" descr="Vitas.png">
            <a:extLst>
              <a:ext uri="{FF2B5EF4-FFF2-40B4-BE49-F238E27FC236}">
                <a16:creationId xmlns:a16="http://schemas.microsoft.com/office/drawing/2014/main" id="{A57F1A8F-83A0-BC54-B770-8D92C0A00D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33938" y="302010"/>
            <a:ext cx="4906146" cy="15448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Rektangel"/>
          <p:cNvSpPr/>
          <p:nvPr/>
        </p:nvSpPr>
        <p:spPr>
          <a:xfrm>
            <a:off x="0" y="0"/>
            <a:ext cx="24452105" cy="13726320"/>
          </a:xfrm>
          <a:prstGeom prst="rect">
            <a:avLst/>
          </a:prstGeom>
          <a:solidFill>
            <a:srgbClr val="0C617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87" name="World-map-white.png" descr="World-map-whit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5956" y="4827533"/>
            <a:ext cx="12681529" cy="6257150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Our 820,000 test results show a world out of balance"/>
          <p:cNvSpPr txBox="1"/>
          <p:nvPr/>
        </p:nvSpPr>
        <p:spPr>
          <a:xfrm>
            <a:off x="2806919" y="1419058"/>
            <a:ext cx="18770162" cy="7297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2438338">
              <a:lnSpc>
                <a:spcPct val="80000"/>
              </a:lnSpc>
              <a:defRPr spc="500">
                <a:solidFill>
                  <a:srgbClr val="FFFFFF"/>
                </a:solidFill>
              </a:defRPr>
            </a:pPr>
            <a:r>
              <a:rPr spc="350" dirty="0"/>
              <a:t>Our </a:t>
            </a:r>
            <a:r>
              <a:rPr lang="sv-SE" spc="0" dirty="0">
                <a:latin typeface="Open Sans Semibold"/>
                <a:ea typeface="Open Sans Semibold"/>
                <a:cs typeface="Open Sans Semibold"/>
                <a:sym typeface="Open Sans Semibold"/>
              </a:rPr>
              <a:t>1,300</a:t>
            </a:r>
            <a:r>
              <a:rPr spc="0" dirty="0">
                <a:latin typeface="Open Sans Semibold"/>
                <a:ea typeface="Open Sans Semibold"/>
                <a:cs typeface="Open Sans Semibold"/>
                <a:sym typeface="Open Sans Semibold"/>
              </a:rPr>
              <a:t>,000</a:t>
            </a:r>
            <a:r>
              <a:rPr spc="350" dirty="0"/>
              <a:t> test results show a world</a:t>
            </a:r>
            <a:r>
              <a:rPr spc="0" dirty="0"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r>
              <a:rPr lang="sv-SE" spc="0" dirty="0" err="1">
                <a:latin typeface="Open Sans Semibold"/>
                <a:ea typeface="Open Sans Semibold"/>
                <a:cs typeface="Open Sans Semibold"/>
                <a:sym typeface="Open Sans Semibold"/>
              </a:rPr>
              <a:t>out</a:t>
            </a:r>
            <a:r>
              <a:rPr lang="sv-SE" spc="0" dirty="0"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r>
              <a:rPr lang="sv-SE" spc="0" dirty="0" err="1">
                <a:latin typeface="Open Sans Semibold"/>
                <a:ea typeface="Open Sans Semibold"/>
                <a:cs typeface="Open Sans Semibold"/>
                <a:sym typeface="Open Sans Semibold"/>
              </a:rPr>
              <a:t>of</a:t>
            </a:r>
            <a:r>
              <a:rPr lang="sv-SE" spc="0" dirty="0"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r>
              <a:rPr lang="sv-SE" spc="0" dirty="0" err="1">
                <a:latin typeface="Open Sans Semibold"/>
                <a:ea typeface="Open Sans Semibold"/>
                <a:cs typeface="Open Sans Semibold"/>
                <a:sym typeface="Open Sans Semibold"/>
              </a:rPr>
              <a:t>balance</a:t>
            </a:r>
            <a:endParaRPr spc="350" dirty="0">
              <a:solidFill>
                <a:srgbClr val="FFFFFF"/>
              </a:solidFill>
              <a:sym typeface="Open Sans Semibold"/>
            </a:endParaRPr>
          </a:p>
        </p:txBody>
      </p:sp>
      <p:grpSp>
        <p:nvGrpSpPr>
          <p:cNvPr id="243" name="Gruppera"/>
          <p:cNvGrpSpPr/>
          <p:nvPr/>
        </p:nvGrpSpPr>
        <p:grpSpPr>
          <a:xfrm>
            <a:off x="677991" y="2808223"/>
            <a:ext cx="23101017" cy="9906790"/>
            <a:chOff x="177801" y="75111"/>
            <a:chExt cx="23101016" cy="9906787"/>
          </a:xfrm>
        </p:grpSpPr>
        <p:grpSp>
          <p:nvGrpSpPr>
            <p:cNvPr id="191" name="Gruppera"/>
            <p:cNvGrpSpPr/>
            <p:nvPr/>
          </p:nvGrpSpPr>
          <p:grpSpPr>
            <a:xfrm>
              <a:off x="16995139" y="75111"/>
              <a:ext cx="6283678" cy="1810566"/>
              <a:chOff x="0" y="75111"/>
              <a:chExt cx="6283677" cy="1810565"/>
            </a:xfrm>
          </p:grpSpPr>
          <p:sp>
            <p:nvSpPr>
              <p:cNvPr id="189" name="97%"/>
              <p:cNvSpPr txBox="1"/>
              <p:nvPr/>
            </p:nvSpPr>
            <p:spPr>
              <a:xfrm>
                <a:off x="2434293" y="75111"/>
                <a:ext cx="1415090" cy="9652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 defTabSz="457200">
                  <a:lnSpc>
                    <a:spcPts val="7200"/>
                  </a:lnSpc>
                  <a:defRPr>
                    <a:solidFill>
                      <a:srgbClr val="FFFFFF"/>
                    </a:solidFill>
                    <a:latin typeface="Open Sans Semibold"/>
                    <a:ea typeface="Open Sans Semibold"/>
                    <a:cs typeface="Open Sans Semibold"/>
                    <a:sym typeface="Open Sans Semibold"/>
                  </a:defRPr>
                </a:lvl1pPr>
              </a:lstStyle>
              <a:p>
                <a:r>
                  <a:t>97%</a:t>
                </a:r>
              </a:p>
            </p:txBody>
          </p:sp>
          <p:sp>
            <p:nvSpPr>
              <p:cNvPr id="190" name="Global average…"/>
              <p:cNvSpPr txBox="1"/>
              <p:nvPr/>
            </p:nvSpPr>
            <p:spPr>
              <a:xfrm>
                <a:off x="0" y="1006835"/>
                <a:ext cx="6283677" cy="8788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/>
              <a:p>
                <a:pPr defTabSz="457200">
                  <a:lnSpc>
                    <a:spcPct val="80000"/>
                  </a:lnSpc>
                  <a:defRPr sz="2500">
                    <a:solidFill>
                      <a:srgbClr val="FFFFFF"/>
                    </a:solidFill>
                  </a:defRPr>
                </a:pPr>
                <a:r>
                  <a:t>Global average </a:t>
                </a:r>
              </a:p>
              <a:p>
                <a:pPr defTabSz="457200">
                  <a:lnSpc>
                    <a:spcPct val="80000"/>
                  </a:lnSpc>
                  <a:defRPr sz="2500">
                    <a:solidFill>
                      <a:srgbClr val="FFFFFF"/>
                    </a:solidFill>
                  </a:defRPr>
                </a:pPr>
                <a:r>
                  <a:t>(to date)</a:t>
                </a:r>
              </a:p>
            </p:txBody>
          </p:sp>
        </p:grpSp>
        <p:grpSp>
          <p:nvGrpSpPr>
            <p:cNvPr id="200" name="Gruppera"/>
            <p:cNvGrpSpPr/>
            <p:nvPr/>
          </p:nvGrpSpPr>
          <p:grpSpPr>
            <a:xfrm>
              <a:off x="6477435" y="557711"/>
              <a:ext cx="5605655" cy="3744155"/>
              <a:chOff x="811492" y="557710"/>
              <a:chExt cx="5605654" cy="3744155"/>
            </a:xfrm>
          </p:grpSpPr>
          <p:grpSp>
            <p:nvGrpSpPr>
              <p:cNvPr id="194" name="Gruppera"/>
              <p:cNvGrpSpPr/>
              <p:nvPr/>
            </p:nvGrpSpPr>
            <p:grpSpPr>
              <a:xfrm>
                <a:off x="811492" y="557710"/>
                <a:ext cx="4616646" cy="860019"/>
                <a:chOff x="811492" y="557710"/>
                <a:chExt cx="4616645" cy="860016"/>
              </a:xfrm>
            </p:grpSpPr>
            <p:sp>
              <p:nvSpPr>
                <p:cNvPr id="192" name="95%"/>
                <p:cNvSpPr/>
                <p:nvPr/>
              </p:nvSpPr>
              <p:spPr>
                <a:xfrm>
                  <a:off x="2434293" y="557710"/>
                  <a:ext cx="1415090" cy="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spAutoFit/>
                </a:bodyPr>
                <a:lstStyle>
                  <a:lvl1pPr defTabSz="457200">
                    <a:lnSpc>
                      <a:spcPts val="7200"/>
                    </a:lnSpc>
                    <a:defRPr>
                      <a:solidFill>
                        <a:srgbClr val="FFFFFF"/>
                      </a:solidFill>
                      <a:latin typeface="Open Sans Semibold"/>
                      <a:ea typeface="Open Sans Semibold"/>
                      <a:cs typeface="Open Sans Semibold"/>
                      <a:sym typeface="Open Sans Semibold"/>
                    </a:defRPr>
                  </a:lvl1pPr>
                </a:lstStyle>
                <a:p>
                  <a:r>
                    <a:t>95%</a:t>
                  </a:r>
                </a:p>
              </p:txBody>
            </p:sp>
            <p:sp>
              <p:nvSpPr>
                <p:cNvPr id="193" name="Europe"/>
                <p:cNvSpPr/>
                <p:nvPr/>
              </p:nvSpPr>
              <p:spPr>
                <a:xfrm>
                  <a:off x="811492" y="866872"/>
                  <a:ext cx="4616645" cy="5508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spAutoFit/>
                </a:bodyPr>
                <a:lstStyle>
                  <a:lvl1pPr defTabSz="457200">
                    <a:lnSpc>
                      <a:spcPts val="3800"/>
                    </a:lnSpc>
                    <a:defRPr sz="2500">
                      <a:solidFill>
                        <a:srgbClr val="FFFFFF"/>
                      </a:solidFill>
                    </a:defRPr>
                  </a:lvl1pPr>
                </a:lstStyle>
                <a:p>
                  <a:r>
                    <a:t>Europe</a:t>
                  </a:r>
                </a:p>
              </p:txBody>
            </p:sp>
          </p:grpSp>
          <p:grpSp>
            <p:nvGrpSpPr>
              <p:cNvPr id="199" name="Gruppera"/>
              <p:cNvGrpSpPr/>
              <p:nvPr/>
            </p:nvGrpSpPr>
            <p:grpSpPr>
              <a:xfrm>
                <a:off x="2287757" y="1446275"/>
                <a:ext cx="4129389" cy="2855590"/>
                <a:chOff x="0" y="0"/>
                <a:chExt cx="4129388" cy="2855589"/>
              </a:xfrm>
            </p:grpSpPr>
            <p:grpSp>
              <p:nvGrpSpPr>
                <p:cNvPr id="197" name="Gruppera"/>
                <p:cNvGrpSpPr/>
                <p:nvPr/>
              </p:nvGrpSpPr>
              <p:grpSpPr>
                <a:xfrm>
                  <a:off x="835200" y="12366"/>
                  <a:ext cx="3294189" cy="2843224"/>
                  <a:chOff x="0" y="0"/>
                  <a:chExt cx="3294187" cy="2843223"/>
                </a:xfrm>
              </p:grpSpPr>
              <p:sp>
                <p:nvSpPr>
                  <p:cNvPr id="195" name="Cirkel"/>
                  <p:cNvSpPr/>
                  <p:nvPr/>
                </p:nvSpPr>
                <p:spPr>
                  <a:xfrm>
                    <a:off x="3147303" y="2696338"/>
                    <a:ext cx="146885" cy="146886"/>
                  </a:xfrm>
                  <a:prstGeom prst="ellipse">
                    <a:avLst/>
                  </a:prstGeom>
                  <a:solidFill>
                    <a:srgbClr val="E52B2A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96" name="Linje"/>
                  <p:cNvSpPr/>
                  <p:nvPr/>
                </p:nvSpPr>
                <p:spPr>
                  <a:xfrm>
                    <a:off x="0" y="-1"/>
                    <a:ext cx="3213980" cy="2757702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E52B2A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sz="3200"/>
                    </a:pPr>
                    <a:endParaRPr/>
                  </a:p>
                </p:txBody>
              </p:sp>
            </p:grpSp>
            <p:sp>
              <p:nvSpPr>
                <p:cNvPr id="198" name="Linje"/>
                <p:cNvSpPr/>
                <p:nvPr/>
              </p:nvSpPr>
              <p:spPr>
                <a:xfrm>
                  <a:off x="0" y="0"/>
                  <a:ext cx="1708162" cy="0"/>
                </a:xfrm>
                <a:prstGeom prst="line">
                  <a:avLst/>
                </a:prstGeom>
                <a:noFill/>
                <a:ln w="25400" cap="flat">
                  <a:solidFill>
                    <a:srgbClr val="E52B2A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200"/>
                  </a:pPr>
                  <a:endParaRPr/>
                </a:p>
              </p:txBody>
            </p:sp>
          </p:grpSp>
        </p:grpSp>
        <p:grpSp>
          <p:nvGrpSpPr>
            <p:cNvPr id="209" name="Gruppera"/>
            <p:cNvGrpSpPr/>
            <p:nvPr/>
          </p:nvGrpSpPr>
          <p:grpSpPr>
            <a:xfrm>
              <a:off x="177801" y="557711"/>
              <a:ext cx="7623696" cy="4032023"/>
              <a:chOff x="177801" y="557710"/>
              <a:chExt cx="7623695" cy="4032022"/>
            </a:xfrm>
          </p:grpSpPr>
          <p:grpSp>
            <p:nvGrpSpPr>
              <p:cNvPr id="203" name="Gruppera"/>
              <p:cNvGrpSpPr/>
              <p:nvPr/>
            </p:nvGrpSpPr>
            <p:grpSpPr>
              <a:xfrm>
                <a:off x="177801" y="557710"/>
                <a:ext cx="5838389" cy="861638"/>
                <a:chOff x="177801" y="557710"/>
                <a:chExt cx="5838388" cy="861634"/>
              </a:xfrm>
            </p:grpSpPr>
            <p:sp>
              <p:nvSpPr>
                <p:cNvPr id="201" name="99%"/>
                <p:cNvSpPr/>
                <p:nvPr/>
              </p:nvSpPr>
              <p:spPr>
                <a:xfrm>
                  <a:off x="2434293" y="557710"/>
                  <a:ext cx="1415090" cy="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spAutoFit/>
                </a:bodyPr>
                <a:lstStyle>
                  <a:lvl1pPr defTabSz="457200">
                    <a:lnSpc>
                      <a:spcPts val="7200"/>
                    </a:lnSpc>
                    <a:defRPr>
                      <a:solidFill>
                        <a:srgbClr val="FFFFFF"/>
                      </a:solidFill>
                      <a:latin typeface="Open Sans Semibold"/>
                      <a:ea typeface="Open Sans Semibold"/>
                      <a:cs typeface="Open Sans Semibold"/>
                      <a:sym typeface="Open Sans Semibold"/>
                    </a:defRPr>
                  </a:lvl1pPr>
                </a:lstStyle>
                <a:p>
                  <a:r>
                    <a:t>99%</a:t>
                  </a:r>
                </a:p>
              </p:txBody>
            </p:sp>
            <p:sp>
              <p:nvSpPr>
                <p:cNvPr id="202" name="North America"/>
                <p:cNvSpPr/>
                <p:nvPr/>
              </p:nvSpPr>
              <p:spPr>
                <a:xfrm>
                  <a:off x="177801" y="1003143"/>
                  <a:ext cx="5838388" cy="4162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t">
                  <a:spAutoFit/>
                </a:bodyPr>
                <a:lstStyle>
                  <a:lvl1pPr defTabSz="457200">
                    <a:lnSpc>
                      <a:spcPct val="80000"/>
                    </a:lnSpc>
                    <a:defRPr sz="2500">
                      <a:solidFill>
                        <a:srgbClr val="FFFFFF"/>
                      </a:solidFill>
                    </a:defRPr>
                  </a:lvl1pPr>
                </a:lstStyle>
                <a:p>
                  <a:r>
                    <a:t>North America</a:t>
                  </a:r>
                </a:p>
              </p:txBody>
            </p:sp>
          </p:grpSp>
          <p:grpSp>
            <p:nvGrpSpPr>
              <p:cNvPr id="208" name="Gruppera"/>
              <p:cNvGrpSpPr/>
              <p:nvPr/>
            </p:nvGrpSpPr>
            <p:grpSpPr>
              <a:xfrm>
                <a:off x="1767243" y="1449568"/>
                <a:ext cx="6034253" cy="3140164"/>
                <a:chOff x="0" y="0"/>
                <a:chExt cx="6034251" cy="3140163"/>
              </a:xfrm>
            </p:grpSpPr>
            <p:sp>
              <p:nvSpPr>
                <p:cNvPr id="204" name="Linje"/>
                <p:cNvSpPr/>
                <p:nvPr/>
              </p:nvSpPr>
              <p:spPr>
                <a:xfrm>
                  <a:off x="0" y="1787"/>
                  <a:ext cx="2749189" cy="1"/>
                </a:xfrm>
                <a:prstGeom prst="line">
                  <a:avLst/>
                </a:prstGeom>
                <a:noFill/>
                <a:ln w="25400" cap="flat">
                  <a:solidFill>
                    <a:srgbClr val="E52B2A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200"/>
                  </a:pPr>
                  <a:endParaRPr/>
                </a:p>
              </p:txBody>
            </p:sp>
            <p:grpSp>
              <p:nvGrpSpPr>
                <p:cNvPr id="207" name="Gruppera"/>
                <p:cNvGrpSpPr/>
                <p:nvPr/>
              </p:nvGrpSpPr>
              <p:grpSpPr>
                <a:xfrm>
                  <a:off x="1239106" y="-1"/>
                  <a:ext cx="4795146" cy="3140165"/>
                  <a:chOff x="0" y="0"/>
                  <a:chExt cx="4795145" cy="3140163"/>
                </a:xfrm>
              </p:grpSpPr>
              <p:sp>
                <p:nvSpPr>
                  <p:cNvPr id="205" name="Cirkel"/>
                  <p:cNvSpPr/>
                  <p:nvPr/>
                </p:nvSpPr>
                <p:spPr>
                  <a:xfrm>
                    <a:off x="4648260" y="2993279"/>
                    <a:ext cx="146886" cy="146885"/>
                  </a:xfrm>
                  <a:prstGeom prst="ellipse">
                    <a:avLst/>
                  </a:prstGeom>
                  <a:solidFill>
                    <a:srgbClr val="E52B2A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206" name="Linje"/>
                  <p:cNvSpPr/>
                  <p:nvPr/>
                </p:nvSpPr>
                <p:spPr>
                  <a:xfrm>
                    <a:off x="0" y="0"/>
                    <a:ext cx="4721858" cy="3063330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E52B2A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sz="3200"/>
                    </a:pPr>
                    <a:endParaRPr/>
                  </a:p>
                </p:txBody>
              </p:sp>
            </p:grpSp>
          </p:grpSp>
        </p:grpSp>
        <p:grpSp>
          <p:nvGrpSpPr>
            <p:cNvPr id="218" name="Gruppera"/>
            <p:cNvGrpSpPr/>
            <p:nvPr/>
          </p:nvGrpSpPr>
          <p:grpSpPr>
            <a:xfrm>
              <a:off x="11484287" y="557711"/>
              <a:ext cx="5909824" cy="4338517"/>
              <a:chOff x="152401" y="557710"/>
              <a:chExt cx="5909823" cy="4338516"/>
            </a:xfrm>
          </p:grpSpPr>
          <p:grpSp>
            <p:nvGrpSpPr>
              <p:cNvPr id="212" name="Gruppera"/>
              <p:cNvGrpSpPr/>
              <p:nvPr/>
            </p:nvGrpSpPr>
            <p:grpSpPr>
              <a:xfrm>
                <a:off x="152401" y="557710"/>
                <a:ext cx="5909823" cy="865503"/>
                <a:chOff x="152401" y="557710"/>
                <a:chExt cx="5909822" cy="865499"/>
              </a:xfrm>
            </p:grpSpPr>
            <p:sp>
              <p:nvSpPr>
                <p:cNvPr id="210" name="98%"/>
                <p:cNvSpPr/>
                <p:nvPr/>
              </p:nvSpPr>
              <p:spPr>
                <a:xfrm>
                  <a:off x="2434293" y="557710"/>
                  <a:ext cx="1415090" cy="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spAutoFit/>
                </a:bodyPr>
                <a:lstStyle>
                  <a:lvl1pPr defTabSz="457200">
                    <a:lnSpc>
                      <a:spcPts val="7200"/>
                    </a:lnSpc>
                    <a:defRPr>
                      <a:solidFill>
                        <a:srgbClr val="FFFFFF"/>
                      </a:solidFill>
                      <a:latin typeface="Open Sans Semibold"/>
                      <a:ea typeface="Open Sans Semibold"/>
                      <a:cs typeface="Open Sans Semibold"/>
                      <a:sym typeface="Open Sans Semibold"/>
                    </a:defRPr>
                  </a:lvl1pPr>
                </a:lstStyle>
                <a:p>
                  <a:r>
                    <a:t>98%</a:t>
                  </a:r>
                </a:p>
              </p:txBody>
            </p:sp>
            <p:sp>
              <p:nvSpPr>
                <p:cNvPr id="211" name="Middle-east"/>
                <p:cNvSpPr/>
                <p:nvPr/>
              </p:nvSpPr>
              <p:spPr>
                <a:xfrm>
                  <a:off x="152401" y="872355"/>
                  <a:ext cx="5909822" cy="5508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spAutoFit/>
                </a:bodyPr>
                <a:lstStyle>
                  <a:lvl1pPr defTabSz="457200">
                    <a:lnSpc>
                      <a:spcPts val="3800"/>
                    </a:lnSpc>
                    <a:defRPr sz="2500">
                      <a:solidFill>
                        <a:srgbClr val="FFFFFF"/>
                      </a:solidFill>
                    </a:defRPr>
                  </a:lvl1pPr>
                </a:lstStyle>
                <a:p>
                  <a:r>
                    <a:rPr dirty="0"/>
                    <a:t>Middle</a:t>
                  </a:r>
                  <a:r>
                    <a:rPr lang="sv-SE" dirty="0"/>
                    <a:t> E</a:t>
                  </a:r>
                  <a:r>
                    <a:rPr dirty="0" err="1"/>
                    <a:t>ast</a:t>
                  </a:r>
                  <a:endParaRPr dirty="0"/>
                </a:p>
              </p:txBody>
            </p:sp>
          </p:grpSp>
          <p:grpSp>
            <p:nvGrpSpPr>
              <p:cNvPr id="217" name="Gruppera"/>
              <p:cNvGrpSpPr/>
              <p:nvPr/>
            </p:nvGrpSpPr>
            <p:grpSpPr>
              <a:xfrm>
                <a:off x="1708981" y="1446276"/>
                <a:ext cx="2850956" cy="3449950"/>
                <a:chOff x="0" y="0"/>
                <a:chExt cx="2850954" cy="3449949"/>
              </a:xfrm>
            </p:grpSpPr>
            <p:grpSp>
              <p:nvGrpSpPr>
                <p:cNvPr id="215" name="Gruppera"/>
                <p:cNvGrpSpPr/>
                <p:nvPr/>
              </p:nvGrpSpPr>
              <p:grpSpPr>
                <a:xfrm>
                  <a:off x="88289" y="6519"/>
                  <a:ext cx="1363902" cy="3443431"/>
                  <a:chOff x="0" y="0"/>
                  <a:chExt cx="1363901" cy="3443429"/>
                </a:xfrm>
              </p:grpSpPr>
              <p:sp>
                <p:nvSpPr>
                  <p:cNvPr id="213" name="Cirkel"/>
                  <p:cNvSpPr/>
                  <p:nvPr/>
                </p:nvSpPr>
                <p:spPr>
                  <a:xfrm>
                    <a:off x="0" y="3296545"/>
                    <a:ext cx="146885" cy="146885"/>
                  </a:xfrm>
                  <a:prstGeom prst="ellipse">
                    <a:avLst/>
                  </a:prstGeom>
                  <a:solidFill>
                    <a:srgbClr val="E52B2A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214" name="Linje"/>
                  <p:cNvSpPr/>
                  <p:nvPr/>
                </p:nvSpPr>
                <p:spPr>
                  <a:xfrm flipH="1">
                    <a:off x="75426" y="0"/>
                    <a:ext cx="1288476" cy="3358863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E52B2A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sz="3200"/>
                    </a:pPr>
                    <a:endParaRPr/>
                  </a:p>
                </p:txBody>
              </p:sp>
            </p:grpSp>
            <p:sp>
              <p:nvSpPr>
                <p:cNvPr id="216" name="Linje"/>
                <p:cNvSpPr/>
                <p:nvPr/>
              </p:nvSpPr>
              <p:spPr>
                <a:xfrm>
                  <a:off x="0" y="0"/>
                  <a:ext cx="2850955" cy="0"/>
                </a:xfrm>
                <a:prstGeom prst="line">
                  <a:avLst/>
                </a:prstGeom>
                <a:noFill/>
                <a:ln w="25400" cap="flat">
                  <a:solidFill>
                    <a:srgbClr val="E52B2A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200"/>
                  </a:pPr>
                  <a:endParaRPr/>
                </a:p>
              </p:txBody>
            </p:sp>
          </p:grpSp>
        </p:grpSp>
        <p:grpSp>
          <p:nvGrpSpPr>
            <p:cNvPr id="226" name="Gruppera"/>
            <p:cNvGrpSpPr/>
            <p:nvPr/>
          </p:nvGrpSpPr>
          <p:grpSpPr>
            <a:xfrm>
              <a:off x="14718080" y="5467456"/>
              <a:ext cx="5324496" cy="4504570"/>
              <a:chOff x="502167" y="-1"/>
              <a:chExt cx="5324495" cy="4504568"/>
            </a:xfrm>
          </p:grpSpPr>
          <p:grpSp>
            <p:nvGrpSpPr>
              <p:cNvPr id="221" name="Gruppera"/>
              <p:cNvGrpSpPr/>
              <p:nvPr/>
            </p:nvGrpSpPr>
            <p:grpSpPr>
              <a:xfrm>
                <a:off x="502167" y="3640094"/>
                <a:ext cx="5324495" cy="864473"/>
                <a:chOff x="502167" y="419825"/>
                <a:chExt cx="5324494" cy="864470"/>
              </a:xfrm>
            </p:grpSpPr>
            <p:sp>
              <p:nvSpPr>
                <p:cNvPr id="219" name="98%"/>
                <p:cNvSpPr/>
                <p:nvPr/>
              </p:nvSpPr>
              <p:spPr>
                <a:xfrm>
                  <a:off x="2434293" y="419825"/>
                  <a:ext cx="1415090" cy="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spAutoFit/>
                </a:bodyPr>
                <a:lstStyle>
                  <a:lvl1pPr defTabSz="457200">
                    <a:lnSpc>
                      <a:spcPts val="7200"/>
                    </a:lnSpc>
                    <a:defRPr>
                      <a:solidFill>
                        <a:srgbClr val="FFFFFF"/>
                      </a:solidFill>
                      <a:latin typeface="Open Sans Semibold"/>
                      <a:ea typeface="Open Sans Semibold"/>
                      <a:cs typeface="Open Sans Semibold"/>
                      <a:sym typeface="Open Sans Semibold"/>
                    </a:defRPr>
                  </a:lvl1pPr>
                </a:lstStyle>
                <a:p>
                  <a:r>
                    <a:t>98%</a:t>
                  </a:r>
                </a:p>
              </p:txBody>
            </p:sp>
            <p:sp>
              <p:nvSpPr>
                <p:cNvPr id="220" name="Asia"/>
                <p:cNvSpPr/>
                <p:nvPr/>
              </p:nvSpPr>
              <p:spPr>
                <a:xfrm>
                  <a:off x="502167" y="733441"/>
                  <a:ext cx="5324494" cy="5508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spAutoFit/>
                </a:bodyPr>
                <a:lstStyle>
                  <a:lvl1pPr defTabSz="457200">
                    <a:lnSpc>
                      <a:spcPts val="3800"/>
                    </a:lnSpc>
                    <a:defRPr sz="2500">
                      <a:solidFill>
                        <a:srgbClr val="FFFFFF"/>
                      </a:solidFill>
                    </a:defRPr>
                  </a:lvl1pPr>
                </a:lstStyle>
                <a:p>
                  <a:r>
                    <a:t>Asia</a:t>
                  </a:r>
                </a:p>
              </p:txBody>
            </p:sp>
          </p:grpSp>
          <p:sp>
            <p:nvSpPr>
              <p:cNvPr id="222" name="Linje"/>
              <p:cNvSpPr/>
              <p:nvPr/>
            </p:nvSpPr>
            <p:spPr>
              <a:xfrm>
                <a:off x="2337851" y="3256764"/>
                <a:ext cx="1607975" cy="1"/>
              </a:xfrm>
              <a:prstGeom prst="line">
                <a:avLst/>
              </a:prstGeom>
              <a:noFill/>
              <a:ln w="25400" cap="flat">
                <a:solidFill>
                  <a:srgbClr val="E52B2A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  <p:grpSp>
            <p:nvGrpSpPr>
              <p:cNvPr id="225" name="Gruppera"/>
              <p:cNvGrpSpPr/>
              <p:nvPr/>
            </p:nvGrpSpPr>
            <p:grpSpPr>
              <a:xfrm>
                <a:off x="1344871" y="-1"/>
                <a:ext cx="1819543" cy="3244483"/>
                <a:chOff x="0" y="0"/>
                <a:chExt cx="1819542" cy="3244481"/>
              </a:xfrm>
            </p:grpSpPr>
            <p:sp>
              <p:nvSpPr>
                <p:cNvPr id="223" name="Cirkel"/>
                <p:cNvSpPr/>
                <p:nvPr/>
              </p:nvSpPr>
              <p:spPr>
                <a:xfrm>
                  <a:off x="0" y="0"/>
                  <a:ext cx="146885" cy="146885"/>
                </a:xfrm>
                <a:prstGeom prst="ellipse">
                  <a:avLst/>
                </a:prstGeom>
                <a:solidFill>
                  <a:srgbClr val="E52B2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2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24" name="Linje"/>
                <p:cNvSpPr/>
                <p:nvPr/>
              </p:nvSpPr>
              <p:spPr>
                <a:xfrm flipH="1" flipV="1">
                  <a:off x="73597" y="70049"/>
                  <a:ext cx="1745946" cy="3174433"/>
                </a:xfrm>
                <a:prstGeom prst="line">
                  <a:avLst/>
                </a:prstGeom>
                <a:noFill/>
                <a:ln w="25400" cap="flat">
                  <a:solidFill>
                    <a:srgbClr val="E52B2A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200"/>
                  </a:pPr>
                  <a:endParaRPr/>
                </a:p>
              </p:txBody>
            </p:sp>
          </p:grpSp>
        </p:grpSp>
        <p:grpSp>
          <p:nvGrpSpPr>
            <p:cNvPr id="234" name="Gruppera"/>
            <p:cNvGrpSpPr/>
            <p:nvPr/>
          </p:nvGrpSpPr>
          <p:grpSpPr>
            <a:xfrm>
              <a:off x="8749913" y="6005938"/>
              <a:ext cx="5834239" cy="3975953"/>
              <a:chOff x="199942" y="0"/>
              <a:chExt cx="5834237" cy="3975952"/>
            </a:xfrm>
          </p:grpSpPr>
          <p:grpSp>
            <p:nvGrpSpPr>
              <p:cNvPr id="229" name="Gruppera"/>
              <p:cNvGrpSpPr/>
              <p:nvPr/>
            </p:nvGrpSpPr>
            <p:grpSpPr>
              <a:xfrm>
                <a:off x="199942" y="3101615"/>
                <a:ext cx="5834237" cy="874337"/>
                <a:chOff x="199942" y="419825"/>
                <a:chExt cx="5834236" cy="874336"/>
              </a:xfrm>
            </p:grpSpPr>
            <p:sp>
              <p:nvSpPr>
                <p:cNvPr id="227" name="99%"/>
                <p:cNvSpPr/>
                <p:nvPr/>
              </p:nvSpPr>
              <p:spPr>
                <a:xfrm>
                  <a:off x="2434293" y="419825"/>
                  <a:ext cx="1415090" cy="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spAutoFit/>
                </a:bodyPr>
                <a:lstStyle>
                  <a:lvl1pPr defTabSz="457200">
                    <a:lnSpc>
                      <a:spcPts val="7200"/>
                    </a:lnSpc>
                    <a:defRPr>
                      <a:solidFill>
                        <a:srgbClr val="FFFFFF"/>
                      </a:solidFill>
                      <a:latin typeface="Open Sans Semibold"/>
                      <a:ea typeface="Open Sans Semibold"/>
                      <a:cs typeface="Open Sans Semibold"/>
                      <a:sym typeface="Open Sans Semibold"/>
                    </a:defRPr>
                  </a:lvl1pPr>
                </a:lstStyle>
                <a:p>
                  <a:r>
                    <a:t>99%</a:t>
                  </a:r>
                </a:p>
              </p:txBody>
            </p:sp>
            <p:sp>
              <p:nvSpPr>
                <p:cNvPr id="228" name="Africa"/>
                <p:cNvSpPr/>
                <p:nvPr/>
              </p:nvSpPr>
              <p:spPr>
                <a:xfrm>
                  <a:off x="199942" y="743306"/>
                  <a:ext cx="5834236" cy="5508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spAutoFit/>
                </a:bodyPr>
                <a:lstStyle>
                  <a:lvl1pPr defTabSz="457200">
                    <a:lnSpc>
                      <a:spcPts val="3800"/>
                    </a:lnSpc>
                    <a:defRPr sz="2500">
                      <a:solidFill>
                        <a:srgbClr val="FFFFFF"/>
                      </a:solidFill>
                    </a:defRPr>
                  </a:lvl1pPr>
                </a:lstStyle>
                <a:p>
                  <a:r>
                    <a:t>Africa</a:t>
                  </a:r>
                </a:p>
              </p:txBody>
            </p:sp>
          </p:grpSp>
          <p:grpSp>
            <p:nvGrpSpPr>
              <p:cNvPr id="232" name="Gruppera"/>
              <p:cNvGrpSpPr/>
              <p:nvPr/>
            </p:nvGrpSpPr>
            <p:grpSpPr>
              <a:xfrm>
                <a:off x="3117062" y="0"/>
                <a:ext cx="672596" cy="2722195"/>
                <a:chOff x="0" y="0"/>
                <a:chExt cx="672595" cy="2722194"/>
              </a:xfrm>
            </p:grpSpPr>
            <p:sp>
              <p:nvSpPr>
                <p:cNvPr id="230" name="Cirkel"/>
                <p:cNvSpPr/>
                <p:nvPr/>
              </p:nvSpPr>
              <p:spPr>
                <a:xfrm>
                  <a:off x="525710" y="0"/>
                  <a:ext cx="146886" cy="146885"/>
                </a:xfrm>
                <a:prstGeom prst="ellipse">
                  <a:avLst/>
                </a:prstGeom>
                <a:solidFill>
                  <a:srgbClr val="E52B2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2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31" name="Linje"/>
                <p:cNvSpPr/>
                <p:nvPr/>
              </p:nvSpPr>
              <p:spPr>
                <a:xfrm flipV="1">
                  <a:off x="-1" y="70049"/>
                  <a:ext cx="599309" cy="2652146"/>
                </a:xfrm>
                <a:prstGeom prst="line">
                  <a:avLst/>
                </a:prstGeom>
                <a:noFill/>
                <a:ln w="25400" cap="flat">
                  <a:solidFill>
                    <a:srgbClr val="E52B2A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200"/>
                  </a:pPr>
                  <a:endParaRPr/>
                </a:p>
              </p:txBody>
            </p:sp>
          </p:grpSp>
          <p:sp>
            <p:nvSpPr>
              <p:cNvPr id="233" name="Linje"/>
              <p:cNvSpPr/>
              <p:nvPr/>
            </p:nvSpPr>
            <p:spPr>
              <a:xfrm>
                <a:off x="2337851" y="2718284"/>
                <a:ext cx="1607975" cy="1"/>
              </a:xfrm>
              <a:prstGeom prst="line">
                <a:avLst/>
              </a:prstGeom>
              <a:noFill/>
              <a:ln w="25400" cap="flat">
                <a:solidFill>
                  <a:srgbClr val="E52B2A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</p:grpSp>
        <p:grpSp>
          <p:nvGrpSpPr>
            <p:cNvPr id="242" name="Gruppera"/>
            <p:cNvGrpSpPr/>
            <p:nvPr/>
          </p:nvGrpSpPr>
          <p:grpSpPr>
            <a:xfrm>
              <a:off x="3430129" y="6835670"/>
              <a:ext cx="5895368" cy="3146228"/>
              <a:chOff x="546101" y="-1"/>
              <a:chExt cx="5895367" cy="3146227"/>
            </a:xfrm>
          </p:grpSpPr>
          <p:grpSp>
            <p:nvGrpSpPr>
              <p:cNvPr id="237" name="Gruppera"/>
              <p:cNvGrpSpPr/>
              <p:nvPr/>
            </p:nvGrpSpPr>
            <p:grpSpPr>
              <a:xfrm>
                <a:off x="546101" y="2271881"/>
                <a:ext cx="5069671" cy="874345"/>
                <a:chOff x="546101" y="419825"/>
                <a:chExt cx="5069670" cy="874341"/>
              </a:xfrm>
            </p:grpSpPr>
            <p:sp>
              <p:nvSpPr>
                <p:cNvPr id="235" name="97%"/>
                <p:cNvSpPr/>
                <p:nvPr/>
              </p:nvSpPr>
              <p:spPr>
                <a:xfrm>
                  <a:off x="2434293" y="419825"/>
                  <a:ext cx="1415090" cy="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spAutoFit/>
                </a:bodyPr>
                <a:lstStyle>
                  <a:lvl1pPr defTabSz="457200">
                    <a:lnSpc>
                      <a:spcPts val="7200"/>
                    </a:lnSpc>
                    <a:defRPr>
                      <a:solidFill>
                        <a:srgbClr val="FFFFFF"/>
                      </a:solidFill>
                      <a:latin typeface="Open Sans Semibold"/>
                      <a:ea typeface="Open Sans Semibold"/>
                      <a:cs typeface="Open Sans Semibold"/>
                      <a:sym typeface="Open Sans Semibold"/>
                    </a:defRPr>
                  </a:lvl1pPr>
                </a:lstStyle>
                <a:p>
                  <a:r>
                    <a:t>97%</a:t>
                  </a:r>
                </a:p>
              </p:txBody>
            </p:sp>
            <p:sp>
              <p:nvSpPr>
                <p:cNvPr id="236" name="South America"/>
                <p:cNvSpPr/>
                <p:nvPr/>
              </p:nvSpPr>
              <p:spPr>
                <a:xfrm>
                  <a:off x="546101" y="877964"/>
                  <a:ext cx="5069670" cy="4162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t">
                  <a:spAutoFit/>
                </a:bodyPr>
                <a:lstStyle>
                  <a:lvl1pPr defTabSz="457200">
                    <a:lnSpc>
                      <a:spcPct val="80000"/>
                    </a:lnSpc>
                    <a:defRPr sz="2500">
                      <a:solidFill>
                        <a:srgbClr val="FFFFFF"/>
                      </a:solidFill>
                    </a:defRPr>
                  </a:lvl1pPr>
                </a:lstStyle>
                <a:p>
                  <a:r>
                    <a:t>South America</a:t>
                  </a:r>
                </a:p>
              </p:txBody>
            </p:sp>
          </p:grpSp>
          <p:grpSp>
            <p:nvGrpSpPr>
              <p:cNvPr id="240" name="Gruppera"/>
              <p:cNvGrpSpPr/>
              <p:nvPr/>
            </p:nvGrpSpPr>
            <p:grpSpPr>
              <a:xfrm>
                <a:off x="3055042" y="-1"/>
                <a:ext cx="3386426" cy="1887676"/>
                <a:chOff x="0" y="0"/>
                <a:chExt cx="3386425" cy="1887674"/>
              </a:xfrm>
            </p:grpSpPr>
            <p:sp>
              <p:nvSpPr>
                <p:cNvPr id="238" name="Cirkel"/>
                <p:cNvSpPr/>
                <p:nvPr/>
              </p:nvSpPr>
              <p:spPr>
                <a:xfrm>
                  <a:off x="3239540" y="0"/>
                  <a:ext cx="146886" cy="146885"/>
                </a:xfrm>
                <a:prstGeom prst="ellipse">
                  <a:avLst/>
                </a:prstGeom>
                <a:solidFill>
                  <a:srgbClr val="E52B2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2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39" name="Linje"/>
                <p:cNvSpPr/>
                <p:nvPr/>
              </p:nvSpPr>
              <p:spPr>
                <a:xfrm flipV="1">
                  <a:off x="0" y="70049"/>
                  <a:ext cx="3313139" cy="1817626"/>
                </a:xfrm>
                <a:prstGeom prst="line">
                  <a:avLst/>
                </a:prstGeom>
                <a:noFill/>
                <a:ln w="25400" cap="flat">
                  <a:solidFill>
                    <a:srgbClr val="E52B2A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200"/>
                  </a:pPr>
                  <a:endParaRPr/>
                </a:p>
              </p:txBody>
            </p:sp>
          </p:grpSp>
          <p:sp>
            <p:nvSpPr>
              <p:cNvPr id="241" name="Linje"/>
              <p:cNvSpPr/>
              <p:nvPr/>
            </p:nvSpPr>
            <p:spPr>
              <a:xfrm>
                <a:off x="2337850" y="1888551"/>
                <a:ext cx="1607976" cy="1"/>
              </a:xfrm>
              <a:prstGeom prst="line">
                <a:avLst/>
              </a:prstGeom>
              <a:noFill/>
              <a:ln w="25400" cap="flat">
                <a:solidFill>
                  <a:srgbClr val="E52B2A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3" grpId="0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06CECE83-2AD4-68F8-4E2D-C3B5C6C579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4" name="gradient.png" descr="gradient.png">
            <a:extLst>
              <a:ext uri="{FF2B5EF4-FFF2-40B4-BE49-F238E27FC236}">
                <a16:creationId xmlns:a16="http://schemas.microsoft.com/office/drawing/2014/main" id="{91D8B773-5333-A961-23DE-5703682D0B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8599" y="-70270"/>
            <a:ext cx="16351096" cy="9197491"/>
          </a:xfrm>
          <a:prstGeom prst="rect">
            <a:avLst/>
          </a:prstGeom>
          <a:ln w="12700">
            <a:miter lim="400000"/>
          </a:ln>
        </p:spPr>
      </p:pic>
      <p:sp>
        <p:nvSpPr>
          <p:cNvPr id="248" name="Find out your personal test results"/>
          <p:cNvSpPr txBox="1"/>
          <p:nvPr/>
        </p:nvSpPr>
        <p:spPr>
          <a:xfrm>
            <a:off x="751185" y="1343452"/>
            <a:ext cx="14003370" cy="8079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2438338">
              <a:lnSpc>
                <a:spcPts val="5500"/>
              </a:lnSpc>
              <a:defRPr spc="500"/>
            </a:pPr>
            <a:r>
              <a:rPr spc="350"/>
              <a:t>Find out your </a:t>
            </a:r>
            <a:r>
              <a:rPr b="1" spc="1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sym typeface="Open Sans"/>
              </a:rPr>
              <a:t>personal test results </a:t>
            </a:r>
          </a:p>
        </p:txBody>
      </p:sp>
      <p:grpSp>
        <p:nvGrpSpPr>
          <p:cNvPr id="254" name="Gruppera"/>
          <p:cNvGrpSpPr/>
          <p:nvPr/>
        </p:nvGrpSpPr>
        <p:grpSpPr>
          <a:xfrm>
            <a:off x="626117" y="10232973"/>
            <a:ext cx="12890164" cy="2731410"/>
            <a:chOff x="0" y="0"/>
            <a:chExt cx="12890163" cy="2731408"/>
          </a:xfrm>
        </p:grpSpPr>
        <p:sp>
          <p:nvSpPr>
            <p:cNvPr id="249" name="Money-Back Guarantee:  Applies if you have an Omega-6:3 Balance of 3:1 or better on your first BalanceTest.  This offer is only valid if a monthly subscription was chosen."/>
            <p:cNvSpPr txBox="1"/>
            <p:nvPr/>
          </p:nvSpPr>
          <p:spPr>
            <a:xfrm>
              <a:off x="1281457" y="1705487"/>
              <a:ext cx="11608706" cy="10259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698500" dist="25400" dir="5400000" rotWithShape="0">
                <a:srgbClr val="FFFFFF"/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 defTabSz="457200">
                <a:defRPr sz="2000" spc="39"/>
              </a:pPr>
              <a:r>
                <a:rPr b="1">
                  <a:latin typeface="Open Sans Semibold" panose="020B0606030504020204" pitchFamily="34" charset="0"/>
                  <a:ea typeface="Open Sans Semibold" panose="020B0606030504020204" pitchFamily="34" charset="0"/>
                  <a:cs typeface="Open Sans Semibold" panose="020B0606030504020204" pitchFamily="34" charset="0"/>
                  <a:sym typeface="Open Sans"/>
                </a:rPr>
                <a:t>Money-Back Guarantee:</a:t>
              </a:r>
              <a:r>
                <a:rPr b="1">
                  <a:latin typeface="Open Sans Semibold" panose="020B0606030504020204" pitchFamily="34" charset="0"/>
                  <a:ea typeface="Open Sans Semibold" panose="020B0606030504020204" pitchFamily="34" charset="0"/>
                  <a:cs typeface="Open Sans Semibold" panose="020B0606030504020204" pitchFamily="34" charset="0"/>
                </a:rPr>
                <a:t> </a:t>
              </a:r>
              <a:br>
                <a:rPr/>
              </a:br>
              <a:r>
                <a:t>Applies if you have an Omega-6:3 Balance of 3:1 or better on your first BalanceTest. </a:t>
              </a:r>
              <a:br>
                <a:rPr/>
              </a:br>
              <a:r>
                <a:t>This offer is only valid if a monthly subscription was chosen.</a:t>
              </a:r>
            </a:p>
          </p:txBody>
        </p:sp>
        <p:pic>
          <p:nvPicPr>
            <p:cNvPr id="250" name="moneybackgarandy.png" descr="moneybackgarandy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804" y="1747200"/>
              <a:ext cx="942495" cy="9424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1" name="Rektangel"/>
            <p:cNvSpPr/>
            <p:nvPr/>
          </p:nvSpPr>
          <p:spPr>
            <a:xfrm>
              <a:off x="0" y="0"/>
              <a:ext cx="5110644" cy="143070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12" name="Personalized recommendations…">
            <a:extLst>
              <a:ext uri="{FF2B5EF4-FFF2-40B4-BE49-F238E27FC236}">
                <a16:creationId xmlns:a16="http://schemas.microsoft.com/office/drawing/2014/main" id="{B5492285-F2E5-D34E-9080-191D1F27105B}"/>
              </a:ext>
            </a:extLst>
          </p:cNvPr>
          <p:cNvSpPr/>
          <p:nvPr/>
        </p:nvSpPr>
        <p:spPr>
          <a:xfrm>
            <a:off x="869302" y="10385569"/>
            <a:ext cx="4774142" cy="10857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b">
            <a:spAutoFit/>
          </a:bodyPr>
          <a:lstStyle/>
          <a:p>
            <a:pPr marL="228600" indent="-228600" algn="l" defTabSz="2438338">
              <a:lnSpc>
                <a:spcPts val="2600"/>
              </a:lnSpc>
              <a:buSzPct val="100000"/>
              <a:buChar char="•"/>
              <a:defRPr sz="2000"/>
            </a:pPr>
            <a:r>
              <a:t>Personalized recommendations</a:t>
            </a:r>
          </a:p>
          <a:p>
            <a:pPr marL="228600" indent="-228600" algn="l" defTabSz="2438338">
              <a:lnSpc>
                <a:spcPts val="2600"/>
              </a:lnSpc>
              <a:buSzPct val="100000"/>
              <a:buChar char="•"/>
              <a:defRPr sz="2000"/>
            </a:pPr>
            <a:r>
              <a:t>Tailored solutions</a:t>
            </a:r>
          </a:p>
          <a:p>
            <a:pPr marL="228600" indent="-228600" algn="l" defTabSz="2438338">
              <a:lnSpc>
                <a:spcPts val="2600"/>
              </a:lnSpc>
              <a:buSzPct val="100000"/>
              <a:buChar char="•"/>
              <a:defRPr sz="2000"/>
            </a:pPr>
            <a:r>
              <a:t>Proof in writing that it works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52D443F3-3AD1-F8CE-1BF1-CB3E8E4C74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4384000" cy="13716000"/>
          </a:xfrm>
          <a:prstGeom prst="rect">
            <a:avLst/>
          </a:prstGeom>
        </p:spPr>
      </p:pic>
      <p:pic>
        <p:nvPicPr>
          <p:cNvPr id="4" name="gradient.png" descr="gradient.png">
            <a:extLst>
              <a:ext uri="{FF2B5EF4-FFF2-40B4-BE49-F238E27FC236}">
                <a16:creationId xmlns:a16="http://schemas.microsoft.com/office/drawing/2014/main" id="{8F6E314F-0025-0557-8962-2BC6EDB61B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2563" y="-134586"/>
            <a:ext cx="16351096" cy="91974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4" name="Gruppera"/>
          <p:cNvGrpSpPr/>
          <p:nvPr/>
        </p:nvGrpSpPr>
        <p:grpSpPr>
          <a:xfrm>
            <a:off x="751185" y="1284325"/>
            <a:ext cx="9432945" cy="5027017"/>
            <a:chOff x="0" y="-193744"/>
            <a:chExt cx="11403892" cy="5027015"/>
          </a:xfrm>
        </p:grpSpPr>
        <p:sp>
          <p:nvSpPr>
            <p:cNvPr id="262" name="Find out your personal test results  and track your progress…"/>
            <p:cNvSpPr/>
            <p:nvPr/>
          </p:nvSpPr>
          <p:spPr>
            <a:xfrm>
              <a:off x="0" y="-193744"/>
              <a:ext cx="11403892" cy="5027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/>
            <a:p>
              <a:pPr defTabSz="2438338">
                <a:defRPr spc="350"/>
              </a:pPr>
              <a:r>
                <a:rPr dirty="0"/>
                <a:t>Find out</a:t>
              </a:r>
              <a:endParaRPr lang="sr-Latn-RS" dirty="0"/>
            </a:p>
            <a:p>
              <a:pPr defTabSz="2438338">
                <a:defRPr spc="350"/>
              </a:pPr>
              <a:r>
                <a:rPr b="1" dirty="0"/>
                <a:t>your personal test results</a:t>
              </a:r>
              <a:r>
                <a:rPr lang="sr-Latn-RS" b="1" dirty="0"/>
                <a:t> </a:t>
              </a:r>
              <a:r>
                <a:rPr lang="sr-Latn-RS" dirty="0" err="1"/>
                <a:t>and</a:t>
              </a:r>
              <a:r>
                <a:rPr dirty="0"/>
                <a:t> </a:t>
              </a:r>
              <a:br>
                <a:rPr lang="en-GB" dirty="0"/>
              </a:br>
              <a:r>
                <a:rPr b="1" spc="10" dirty="0">
                  <a:latin typeface="Open Sans Semibold" panose="020B0606030504020204" pitchFamily="34" charset="0"/>
                  <a:ea typeface="Open Sans Semibold" panose="020B0606030504020204" pitchFamily="34" charset="0"/>
                  <a:cs typeface="Open Sans Semibold" panose="020B0606030504020204" pitchFamily="34" charset="0"/>
                  <a:sym typeface="Open Sans"/>
                </a:rPr>
                <a:t>track your progress</a:t>
              </a:r>
            </a:p>
            <a:p>
              <a:pPr algn="l" defTabSz="457200">
                <a:defRPr sz="3000" b="1">
                  <a:latin typeface="Open Sans"/>
                  <a:ea typeface="Open Sans"/>
                  <a:cs typeface="Open Sans"/>
                  <a:sym typeface="Open Sans"/>
                </a:defRPr>
              </a:pPr>
              <a:endParaRPr b="1" spc="0" dirty="0">
                <a:latin typeface="Open Sans"/>
                <a:ea typeface="Open Sans"/>
                <a:cs typeface="Open Sans"/>
                <a:sym typeface="Open Sans"/>
              </a:endParaRPr>
            </a:p>
            <a:p>
              <a:pPr algn="l" defTabSz="457200">
                <a:defRPr sz="3000" b="1"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b="1" dirty="0">
                  <a:latin typeface="Open Sans Semibold" panose="020B0606030504020204" pitchFamily="34" charset="0"/>
                  <a:ea typeface="Open Sans Semibold" panose="020B0606030504020204" pitchFamily="34" charset="0"/>
                  <a:cs typeface="Open Sans Semibold" panose="020B0606030504020204" pitchFamily="34" charset="0"/>
                </a:rPr>
                <a:t>My personal result </a:t>
              </a:r>
            </a:p>
            <a:p>
              <a:pPr algn="l" defTabSz="457200">
                <a:defRPr sz="3000" b="1"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b="0" dirty="0">
                  <a:latin typeface="+mn-lt"/>
                  <a:ea typeface="+mn-ea"/>
                  <a:cs typeface="+mn-cs"/>
                  <a:sym typeface="Open Sans Light"/>
                </a:rPr>
                <a:t>Before</a:t>
              </a:r>
              <a:r>
                <a:rPr lang="sv-SE" b="0">
                  <a:latin typeface="+mn-lt"/>
                  <a:ea typeface="+mn-ea"/>
                  <a:cs typeface="+mn-cs"/>
                  <a:sym typeface="Open Sans Light"/>
                </a:rPr>
                <a:t>    </a:t>
              </a:r>
              <a:r>
                <a:rPr lang="sv-SE" b="1">
                  <a:solidFill>
                    <a:schemeClr val="accent5">
                      <a:hueOff val="444211"/>
                      <a:satOff val="14915"/>
                      <a:lumOff val="-22857"/>
                    </a:schemeClr>
                  </a:solidFill>
                  <a:latin typeface="Open Sans Semibold" panose="020B0606030504020204" pitchFamily="34" charset="0"/>
                  <a:ea typeface="Open Sans Semibold" panose="020B0606030504020204" pitchFamily="34" charset="0"/>
                  <a:cs typeface="Open Sans Semibold" panose="020B0606030504020204" pitchFamily="34" charset="0"/>
                </a:rPr>
                <a:t>49.2:1</a:t>
              </a:r>
              <a:endParaRPr lang="sv-SE" b="1" dirty="0">
                <a:solidFill>
                  <a:schemeClr val="accent5">
                    <a:hueOff val="444211"/>
                    <a:satOff val="14915"/>
                    <a:lumOff val="-22857"/>
                  </a:schemeClr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endParaRPr>
            </a:p>
            <a:p>
              <a:pPr algn="l" defTabSz="457200">
                <a:defRPr sz="3000" b="1">
                  <a:latin typeface="Open Sans"/>
                  <a:ea typeface="Open Sans"/>
                  <a:cs typeface="Open Sans"/>
                  <a:sym typeface="Open Sans"/>
                </a:defRPr>
              </a:pPr>
              <a:endParaRPr b="0" dirty="0">
                <a:latin typeface="+mn-lt"/>
                <a:ea typeface="+mn-ea"/>
                <a:cs typeface="+mn-cs"/>
                <a:sym typeface="Open Sans Light"/>
              </a:endParaRPr>
            </a:p>
          </p:txBody>
        </p:sp>
        <p:sp>
          <p:nvSpPr>
            <p:cNvPr id="263" name="10.4:1"/>
            <p:cNvSpPr/>
            <p:nvPr/>
          </p:nvSpPr>
          <p:spPr>
            <a:xfrm>
              <a:off x="1236133" y="2319866"/>
              <a:ext cx="10167759" cy="478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algn="l" defTabSz="457200">
                <a:lnSpc>
                  <a:spcPct val="80000"/>
                </a:lnSpc>
                <a:defRPr sz="3000" b="1">
                  <a:solidFill>
                    <a:schemeClr val="accent5">
                      <a:hueOff val="444211"/>
                      <a:satOff val="14915"/>
                      <a:lumOff val="-22857"/>
                    </a:schemeClr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>
                <a:defRPr>
                  <a:solidFill>
                    <a:srgbClr val="000000"/>
                  </a:solidFill>
                </a:defRPr>
              </a:pPr>
              <a:endParaRPr>
                <a:solidFill>
                  <a:schemeClr val="accent5">
                    <a:hueOff val="444211"/>
                    <a:satOff val="14915"/>
                    <a:lumOff val="-22857"/>
                  </a:schemeClr>
                </a:solidFill>
              </a:endParaRPr>
            </a:p>
          </p:txBody>
        </p:sp>
      </p:grpSp>
      <p:grpSp>
        <p:nvGrpSpPr>
          <p:cNvPr id="270" name="Gruppera"/>
          <p:cNvGrpSpPr/>
          <p:nvPr/>
        </p:nvGrpSpPr>
        <p:grpSpPr>
          <a:xfrm>
            <a:off x="626117" y="10232973"/>
            <a:ext cx="12890164" cy="2731410"/>
            <a:chOff x="0" y="0"/>
            <a:chExt cx="12890163" cy="2731408"/>
          </a:xfrm>
        </p:grpSpPr>
        <p:sp>
          <p:nvSpPr>
            <p:cNvPr id="265" name="Money-Back Guarantee:  Applies if you have an Omega-6:3 Balance of 3:1 or better on your first BalanceTest.  This offer is only valid if a monthly subscription was chosen."/>
            <p:cNvSpPr txBox="1"/>
            <p:nvPr/>
          </p:nvSpPr>
          <p:spPr>
            <a:xfrm>
              <a:off x="1281457" y="1705487"/>
              <a:ext cx="11608706" cy="10259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698500" dist="25400" dir="5400000" rotWithShape="0">
                <a:srgbClr val="FFFFFF"/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 defTabSz="457200">
                <a:defRPr sz="2000" spc="39"/>
              </a:pPr>
              <a:r>
                <a:rPr b="1">
                  <a:latin typeface="Open Sans Semibold" panose="020B0606030504020204" pitchFamily="34" charset="0"/>
                  <a:ea typeface="Open Sans Semibold" panose="020B0606030504020204" pitchFamily="34" charset="0"/>
                  <a:cs typeface="Open Sans Semibold" panose="020B0606030504020204" pitchFamily="34" charset="0"/>
                  <a:sym typeface="Open Sans"/>
                </a:rPr>
                <a:t>Money-Back Guarantee:</a:t>
              </a:r>
              <a:r>
                <a:rPr b="1">
                  <a:latin typeface="Open Sans Semibold" panose="020B0606030504020204" pitchFamily="34" charset="0"/>
                  <a:ea typeface="Open Sans Semibold" panose="020B0606030504020204" pitchFamily="34" charset="0"/>
                  <a:cs typeface="Open Sans Semibold" panose="020B0606030504020204" pitchFamily="34" charset="0"/>
                </a:rPr>
                <a:t> </a:t>
              </a:r>
              <a:br>
                <a:rPr/>
              </a:br>
              <a:r>
                <a:t>Applies if you have an Omega-6:3 Balance of 3:1 or better on your first BalanceTest. </a:t>
              </a:r>
              <a:br>
                <a:rPr/>
              </a:br>
              <a:r>
                <a:t>This offer is only valid if a monthly subscription was chosen.</a:t>
              </a:r>
            </a:p>
          </p:txBody>
        </p:sp>
        <p:pic>
          <p:nvPicPr>
            <p:cNvPr id="266" name="moneybackgarandy.png" descr="moneybackgarandy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804" y="1747200"/>
              <a:ext cx="942495" cy="9424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69" name="Gruppera"/>
            <p:cNvGrpSpPr/>
            <p:nvPr/>
          </p:nvGrpSpPr>
          <p:grpSpPr>
            <a:xfrm>
              <a:off x="0" y="0"/>
              <a:ext cx="5110644" cy="1430708"/>
              <a:chOff x="0" y="0"/>
              <a:chExt cx="5110643" cy="1430707"/>
            </a:xfrm>
          </p:grpSpPr>
          <p:sp>
            <p:nvSpPr>
              <p:cNvPr id="267" name="Rektangel"/>
              <p:cNvSpPr/>
              <p:nvPr/>
            </p:nvSpPr>
            <p:spPr>
              <a:xfrm>
                <a:off x="0" y="0"/>
                <a:ext cx="5110643" cy="1430707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68" name="Personalized recommendations…"/>
              <p:cNvSpPr/>
              <p:nvPr/>
            </p:nvSpPr>
            <p:spPr>
              <a:xfrm>
                <a:off x="243185" y="152596"/>
                <a:ext cx="4774141" cy="1085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b">
                <a:spAutoFit/>
              </a:bodyPr>
              <a:lstStyle/>
              <a:p>
                <a:pPr marL="228600" indent="-228600" algn="l" defTabSz="2438338">
                  <a:lnSpc>
                    <a:spcPts val="2600"/>
                  </a:lnSpc>
                  <a:buSzPct val="100000"/>
                  <a:buChar char="•"/>
                  <a:defRPr sz="2000"/>
                </a:pPr>
                <a:r>
                  <a:t>Personalized recommendations</a:t>
                </a:r>
              </a:p>
              <a:p>
                <a:pPr marL="228600" indent="-228600" algn="l" defTabSz="2438338">
                  <a:lnSpc>
                    <a:spcPts val="2600"/>
                  </a:lnSpc>
                  <a:buSzPct val="100000"/>
                  <a:buChar char="•"/>
                  <a:defRPr sz="2000"/>
                </a:pPr>
                <a:r>
                  <a:t>Tailored solutions</a:t>
                </a:r>
              </a:p>
              <a:p>
                <a:pPr marL="228600" indent="-228600" algn="l" defTabSz="2438338">
                  <a:lnSpc>
                    <a:spcPts val="2600"/>
                  </a:lnSpc>
                  <a:buSzPct val="100000"/>
                  <a:buChar char="•"/>
                  <a:defRPr sz="2000"/>
                </a:pPr>
                <a:r>
                  <a:t>Proof in writing that it works</a:t>
                </a:r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20FB4E9-2D05-DBD1-1794-1C539AA6A41E}"/>
              </a:ext>
            </a:extLst>
          </p:cNvPr>
          <p:cNvGrpSpPr>
            <a:grpSpLocks noChangeAspect="1"/>
          </p:cNvGrpSpPr>
          <p:nvPr/>
        </p:nvGrpSpPr>
        <p:grpSpPr>
          <a:xfrm>
            <a:off x="10374953" y="-1"/>
            <a:ext cx="14009047" cy="14268893"/>
            <a:chOff x="15938898" y="1157505"/>
            <a:chExt cx="7559056" cy="769926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7948B89-E75F-F7BB-3DFE-68A12FC35BCE}"/>
                </a:ext>
              </a:extLst>
            </p:cNvPr>
            <p:cNvSpPr/>
            <p:nvPr/>
          </p:nvSpPr>
          <p:spPr>
            <a:xfrm>
              <a:off x="15938898" y="1169581"/>
              <a:ext cx="7559055" cy="7461477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150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Open Sans Regular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BAD2A1A-9567-EF62-73AB-22E970A20D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38899" y="1157505"/>
              <a:ext cx="7559055" cy="769926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9D0B19-B0F7-E325-25C9-BA68C3396D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3806"/>
          <a:stretch/>
        </p:blipFill>
        <p:spPr>
          <a:xfrm>
            <a:off x="998759" y="1851660"/>
            <a:ext cx="22294211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526637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Balance-illustration-with-layers-green.jpg" descr="Balance-illustration-with-layers-green.jpg"/>
          <p:cNvPicPr>
            <a:picLocks noChangeAspect="1"/>
          </p:cNvPicPr>
          <p:nvPr/>
        </p:nvPicPr>
        <p:blipFill>
          <a:blip r:embed="rId2"/>
          <a:srcRect l="4276" r="4276"/>
          <a:stretch>
            <a:fillRect/>
          </a:stretch>
        </p:blipFill>
        <p:spPr>
          <a:xfrm>
            <a:off x="2048334" y="503832"/>
            <a:ext cx="19533787" cy="13216286"/>
          </a:xfrm>
          <a:prstGeom prst="rect">
            <a:avLst/>
          </a:prstGeom>
          <a:ln w="12700">
            <a:miter lim="400000"/>
          </a:ln>
        </p:spPr>
      </p:pic>
      <p:sp>
        <p:nvSpPr>
          <p:cNvPr id="273" name="We can bring you back…"/>
          <p:cNvSpPr txBox="1"/>
          <p:nvPr/>
        </p:nvSpPr>
        <p:spPr>
          <a:xfrm>
            <a:off x="751185" y="1287469"/>
            <a:ext cx="10840369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2438338">
              <a:defRPr spc="350"/>
            </a:pPr>
            <a:r>
              <a:t>We can bring you back</a:t>
            </a:r>
          </a:p>
          <a:p>
            <a:pPr algn="l" defTabSz="2438338">
              <a:defRPr spc="350"/>
            </a:pPr>
            <a:r>
              <a:t>into </a:t>
            </a:r>
            <a:r>
              <a:rPr spc="350"/>
              <a:t>balance </a:t>
            </a:r>
            <a:r>
              <a:rPr b="1" spc="1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sym typeface="Open Sans Semibold"/>
              </a:rPr>
              <a:t>in 120 days</a:t>
            </a:r>
          </a:p>
        </p:txBody>
      </p:sp>
      <p:grpSp>
        <p:nvGrpSpPr>
          <p:cNvPr id="292" name="Gruppera"/>
          <p:cNvGrpSpPr/>
          <p:nvPr/>
        </p:nvGrpSpPr>
        <p:grpSpPr>
          <a:xfrm>
            <a:off x="12426042" y="2701656"/>
            <a:ext cx="3503882" cy="6398609"/>
            <a:chOff x="0" y="38099"/>
            <a:chExt cx="3503881" cy="6398608"/>
          </a:xfrm>
        </p:grpSpPr>
        <p:sp>
          <p:nvSpPr>
            <p:cNvPr id="274" name="Good hair quality"/>
            <p:cNvSpPr txBox="1"/>
            <p:nvPr/>
          </p:nvSpPr>
          <p:spPr>
            <a:xfrm>
              <a:off x="962902" y="631272"/>
              <a:ext cx="1800196" cy="355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lnSpc>
                  <a:spcPct val="80000"/>
                </a:lnSpc>
                <a:defRPr sz="1500" b="1" spc="45">
                  <a:solidFill>
                    <a:srgbClr val="528497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Good hair quality</a:t>
              </a:r>
            </a:p>
          </p:txBody>
        </p:sp>
        <p:sp>
          <p:nvSpPr>
            <p:cNvPr id="275" name="Joints and muscles work"/>
            <p:cNvSpPr txBox="1"/>
            <p:nvPr/>
          </p:nvSpPr>
          <p:spPr>
            <a:xfrm>
              <a:off x="962902" y="5724757"/>
              <a:ext cx="2468029" cy="355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lnSpc>
                  <a:spcPct val="80000"/>
                </a:lnSpc>
                <a:defRPr sz="1500" b="1" spc="45">
                  <a:solidFill>
                    <a:srgbClr val="528497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Joints and muscles work</a:t>
              </a:r>
            </a:p>
          </p:txBody>
        </p:sp>
        <p:sp>
          <p:nvSpPr>
            <p:cNvPr id="276" name="Inner organs work"/>
            <p:cNvSpPr txBox="1"/>
            <p:nvPr/>
          </p:nvSpPr>
          <p:spPr>
            <a:xfrm>
              <a:off x="962902" y="3681351"/>
              <a:ext cx="1892097" cy="355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lnSpc>
                  <a:spcPct val="80000"/>
                </a:lnSpc>
                <a:defRPr sz="1500" b="1" spc="45">
                  <a:solidFill>
                    <a:srgbClr val="528497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Inner organs work</a:t>
              </a:r>
            </a:p>
          </p:txBody>
        </p:sp>
        <p:sp>
          <p:nvSpPr>
            <p:cNvPr id="277" name="Normal brain function"/>
            <p:cNvSpPr txBox="1"/>
            <p:nvPr/>
          </p:nvSpPr>
          <p:spPr>
            <a:xfrm>
              <a:off x="962902" y="38099"/>
              <a:ext cx="2278842" cy="355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lnSpc>
                  <a:spcPct val="80000"/>
                </a:lnSpc>
                <a:defRPr sz="1500" b="1" spc="45">
                  <a:solidFill>
                    <a:srgbClr val="528497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Normal brain function</a:t>
              </a:r>
            </a:p>
          </p:txBody>
        </p:sp>
        <p:sp>
          <p:nvSpPr>
            <p:cNvPr id="278" name="Skin elasticity"/>
            <p:cNvSpPr txBox="1"/>
            <p:nvPr/>
          </p:nvSpPr>
          <p:spPr>
            <a:xfrm>
              <a:off x="962902" y="3112877"/>
              <a:ext cx="1455763" cy="355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lnSpc>
                  <a:spcPct val="80000"/>
                </a:lnSpc>
                <a:defRPr sz="1500" b="1" spc="45">
                  <a:solidFill>
                    <a:srgbClr val="528497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Skin elasticity</a:t>
              </a:r>
            </a:p>
          </p:txBody>
        </p:sp>
        <p:sp>
          <p:nvSpPr>
            <p:cNvPr id="279" name="Linje"/>
            <p:cNvSpPr/>
            <p:nvPr/>
          </p:nvSpPr>
          <p:spPr>
            <a:xfrm>
              <a:off x="803618" y="368498"/>
              <a:ext cx="2478868" cy="1"/>
            </a:xfrm>
            <a:prstGeom prst="line">
              <a:avLst/>
            </a:prstGeom>
            <a:noFill/>
            <a:ln w="19050" cap="flat">
              <a:solidFill>
                <a:srgbClr val="A2BEC8">
                  <a:alpha val="64566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280" name="Linje"/>
            <p:cNvSpPr/>
            <p:nvPr/>
          </p:nvSpPr>
          <p:spPr>
            <a:xfrm flipV="1">
              <a:off x="0" y="363837"/>
              <a:ext cx="805634" cy="805635"/>
            </a:xfrm>
            <a:prstGeom prst="line">
              <a:avLst/>
            </a:prstGeom>
            <a:noFill/>
            <a:ln w="19050" cap="flat">
              <a:solidFill>
                <a:srgbClr val="A2BEC8">
                  <a:alpha val="64566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281" name="Linje"/>
            <p:cNvSpPr/>
            <p:nvPr/>
          </p:nvSpPr>
          <p:spPr>
            <a:xfrm>
              <a:off x="889951" y="964647"/>
              <a:ext cx="1892098" cy="1"/>
            </a:xfrm>
            <a:prstGeom prst="line">
              <a:avLst/>
            </a:prstGeom>
            <a:noFill/>
            <a:ln w="19050" cap="flat">
              <a:solidFill>
                <a:srgbClr val="A2BEC8">
                  <a:alpha val="64566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282" name="Linje"/>
            <p:cNvSpPr/>
            <p:nvPr/>
          </p:nvSpPr>
          <p:spPr>
            <a:xfrm flipV="1">
              <a:off x="88931" y="962755"/>
              <a:ext cx="805634" cy="805635"/>
            </a:xfrm>
            <a:prstGeom prst="line">
              <a:avLst/>
            </a:prstGeom>
            <a:noFill/>
            <a:ln w="19050" cap="flat">
              <a:solidFill>
                <a:srgbClr val="A2BEC8">
                  <a:alpha val="64566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283" name="Linje"/>
            <p:cNvSpPr/>
            <p:nvPr/>
          </p:nvSpPr>
          <p:spPr>
            <a:xfrm>
              <a:off x="889951" y="3447017"/>
              <a:ext cx="1601664" cy="1"/>
            </a:xfrm>
            <a:prstGeom prst="line">
              <a:avLst/>
            </a:prstGeom>
            <a:noFill/>
            <a:ln w="19050" cap="flat">
              <a:solidFill>
                <a:srgbClr val="A2BEC8">
                  <a:alpha val="64566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284" name="Linje"/>
            <p:cNvSpPr/>
            <p:nvPr/>
          </p:nvSpPr>
          <p:spPr>
            <a:xfrm flipV="1">
              <a:off x="317579" y="3445125"/>
              <a:ext cx="576986" cy="131641"/>
            </a:xfrm>
            <a:prstGeom prst="line">
              <a:avLst/>
            </a:prstGeom>
            <a:noFill/>
            <a:ln w="19050" cap="flat">
              <a:solidFill>
                <a:srgbClr val="A2BEC8">
                  <a:alpha val="64566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285" name="Linje"/>
            <p:cNvSpPr/>
            <p:nvPr/>
          </p:nvSpPr>
          <p:spPr>
            <a:xfrm>
              <a:off x="889951" y="3998007"/>
              <a:ext cx="2037999" cy="1"/>
            </a:xfrm>
            <a:prstGeom prst="line">
              <a:avLst/>
            </a:prstGeom>
            <a:noFill/>
            <a:ln w="19050" cap="flat">
              <a:solidFill>
                <a:srgbClr val="A2BEC8">
                  <a:alpha val="64566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286" name="Linje"/>
            <p:cNvSpPr/>
            <p:nvPr/>
          </p:nvSpPr>
          <p:spPr>
            <a:xfrm flipV="1">
              <a:off x="317580" y="3996115"/>
              <a:ext cx="576985" cy="98464"/>
            </a:xfrm>
            <a:prstGeom prst="line">
              <a:avLst/>
            </a:prstGeom>
            <a:noFill/>
            <a:ln w="19050" cap="flat">
              <a:solidFill>
                <a:srgbClr val="A2BEC8">
                  <a:alpha val="64566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287" name="Linje"/>
            <p:cNvSpPr/>
            <p:nvPr/>
          </p:nvSpPr>
          <p:spPr>
            <a:xfrm>
              <a:off x="889951" y="6044325"/>
              <a:ext cx="2613930" cy="1"/>
            </a:xfrm>
            <a:prstGeom prst="line">
              <a:avLst/>
            </a:prstGeom>
            <a:noFill/>
            <a:ln w="19050" cap="flat">
              <a:solidFill>
                <a:srgbClr val="A2BEC8">
                  <a:alpha val="64566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288" name="Linje"/>
            <p:cNvSpPr/>
            <p:nvPr/>
          </p:nvSpPr>
          <p:spPr>
            <a:xfrm flipV="1">
              <a:off x="204743" y="6042433"/>
              <a:ext cx="689822" cy="394274"/>
            </a:xfrm>
            <a:prstGeom prst="line">
              <a:avLst/>
            </a:prstGeom>
            <a:noFill/>
            <a:ln w="19050" cap="flat">
              <a:solidFill>
                <a:srgbClr val="A2BEC8">
                  <a:alpha val="64566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289" name="Heart function"/>
            <p:cNvSpPr txBox="1"/>
            <p:nvPr/>
          </p:nvSpPr>
          <p:spPr>
            <a:xfrm>
              <a:off x="962902" y="2561990"/>
              <a:ext cx="1534694" cy="355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lnSpc>
                  <a:spcPct val="80000"/>
                </a:lnSpc>
                <a:defRPr sz="1500" b="1" spc="45">
                  <a:solidFill>
                    <a:srgbClr val="528497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Heart function</a:t>
              </a:r>
            </a:p>
          </p:txBody>
        </p:sp>
        <p:sp>
          <p:nvSpPr>
            <p:cNvPr id="290" name="Linje"/>
            <p:cNvSpPr/>
            <p:nvPr/>
          </p:nvSpPr>
          <p:spPr>
            <a:xfrm>
              <a:off x="950912" y="2896130"/>
              <a:ext cx="1558674" cy="1"/>
            </a:xfrm>
            <a:prstGeom prst="line">
              <a:avLst/>
            </a:prstGeom>
            <a:noFill/>
            <a:ln w="19050" cap="flat">
              <a:solidFill>
                <a:srgbClr val="A2BEC8">
                  <a:alpha val="64566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291" name="Linje"/>
            <p:cNvSpPr/>
            <p:nvPr/>
          </p:nvSpPr>
          <p:spPr>
            <a:xfrm flipV="1">
              <a:off x="378540" y="2894238"/>
              <a:ext cx="576985" cy="131642"/>
            </a:xfrm>
            <a:prstGeom prst="line">
              <a:avLst/>
            </a:prstGeom>
            <a:noFill/>
            <a:ln w="19050" cap="flat">
              <a:solidFill>
                <a:srgbClr val="A2BEC8">
                  <a:alpha val="64566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Own-manufacturing-and-R&amp;D_Rityta 1.png" descr="Own-manufacturing-and-R&amp;D_Rityta 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445" y="5616585"/>
            <a:ext cx="1064921" cy="106492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5" name="patent.png" descr="paten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867" y="4866257"/>
            <a:ext cx="788631" cy="788631"/>
          </a:xfrm>
          <a:prstGeom prst="rect">
            <a:avLst/>
          </a:prstGeom>
          <a:ln w="12700">
            <a:miter lim="400000"/>
          </a:ln>
        </p:spPr>
      </p:pic>
      <p:sp>
        <p:nvSpPr>
          <p:cNvPr id="296" name="Own manufacturing and R&amp;D"/>
          <p:cNvSpPr txBox="1"/>
          <p:nvPr/>
        </p:nvSpPr>
        <p:spPr>
          <a:xfrm>
            <a:off x="1663215" y="5826919"/>
            <a:ext cx="7666751" cy="654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l" defTabSz="457200">
              <a:lnSpc>
                <a:spcPts val="6300"/>
              </a:lnSpc>
              <a:defRPr sz="3000" spc="150"/>
            </a:lvl1pPr>
          </a:lstStyle>
          <a:p>
            <a:pPr>
              <a:lnSpc>
                <a:spcPct val="100000"/>
              </a:lnSpc>
            </a:pPr>
            <a:r>
              <a:t>Own manufacturing and R&amp;D</a:t>
            </a:r>
          </a:p>
        </p:txBody>
      </p:sp>
      <p:sp>
        <p:nvSpPr>
          <p:cNvPr id="297" name="Patented products"/>
          <p:cNvSpPr txBox="1"/>
          <p:nvPr/>
        </p:nvSpPr>
        <p:spPr>
          <a:xfrm>
            <a:off x="1663215" y="4944216"/>
            <a:ext cx="7666751" cy="654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l" defTabSz="457200">
              <a:lnSpc>
                <a:spcPts val="6300"/>
              </a:lnSpc>
              <a:defRPr sz="3000" spc="150"/>
            </a:lvl1pPr>
          </a:lstStyle>
          <a:p>
            <a:pPr>
              <a:lnSpc>
                <a:spcPct val="100000"/>
              </a:lnSpc>
            </a:pPr>
            <a:r>
              <a:t>Patented products</a:t>
            </a:r>
          </a:p>
        </p:txBody>
      </p:sp>
      <p:pic>
        <p:nvPicPr>
          <p:cNvPr id="298" name="zinzino-test-based-laboratory-rodion-kutsaev-33ClzoZe_xM-unsplash-1920-1080-150dpi.jpg" descr="zinzino-test-based-laboratory-rodion-kutsaev-33ClzoZe_xM-unsplash-1920-1080-150dpi.jpg"/>
          <p:cNvPicPr>
            <a:picLocks noChangeAspect="1"/>
          </p:cNvPicPr>
          <p:nvPr/>
        </p:nvPicPr>
        <p:blipFill>
          <a:blip r:embed="rId4">
            <a:alphaModFix amt="34999"/>
          </a:blip>
          <a:srcRect l="318" t="443" r="61605" b="7466"/>
          <a:stretch>
            <a:fillRect/>
          </a:stretch>
        </p:blipFill>
        <p:spPr>
          <a:xfrm>
            <a:off x="14283415" y="-12542"/>
            <a:ext cx="10119067" cy="1376628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1" name="Gruppera"/>
          <p:cNvGrpSpPr/>
          <p:nvPr/>
        </p:nvGrpSpPr>
        <p:grpSpPr>
          <a:xfrm>
            <a:off x="12153875" y="809611"/>
            <a:ext cx="11894948" cy="12122179"/>
            <a:chOff x="0" y="0"/>
            <a:chExt cx="11894947" cy="12122177"/>
          </a:xfrm>
        </p:grpSpPr>
        <p:grpSp>
          <p:nvGrpSpPr>
            <p:cNvPr id="301" name="Gruppera"/>
            <p:cNvGrpSpPr/>
            <p:nvPr/>
          </p:nvGrpSpPr>
          <p:grpSpPr>
            <a:xfrm>
              <a:off x="0" y="0"/>
              <a:ext cx="11894946" cy="2859575"/>
              <a:chOff x="0" y="0"/>
              <a:chExt cx="11894945" cy="2859574"/>
            </a:xfrm>
          </p:grpSpPr>
          <p:pic>
            <p:nvPicPr>
              <p:cNvPr id="299" name="SAB-BP-Dr-Paul-Clayton-72dpi.png" descr="SAB-BP-Dr-Paul-Clayton-72dpi.pn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0" y="0"/>
                <a:ext cx="4001624" cy="285957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00" name="DR. PAUL CLAYTON…"/>
              <p:cNvSpPr txBox="1"/>
              <p:nvPr/>
            </p:nvSpPr>
            <p:spPr>
              <a:xfrm>
                <a:off x="3698457" y="721757"/>
                <a:ext cx="8196489" cy="15621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/>
              <a:p>
                <a:pPr algn="l">
                  <a:defRPr sz="2500">
                    <a:latin typeface="Open Sans Semibold"/>
                    <a:ea typeface="Open Sans Semibold"/>
                    <a:cs typeface="Open Sans Semibold"/>
                    <a:sym typeface="Open Sans Semibold"/>
                  </a:defRPr>
                </a:pPr>
                <a:r>
                  <a:t>DR. PAUL CLAYTON</a:t>
                </a:r>
              </a:p>
              <a:p>
                <a:pPr algn="l">
                  <a:defRPr sz="2000">
                    <a:solidFill>
                      <a:srgbClr val="53585F"/>
                    </a:solidFill>
                  </a:defRPr>
                </a:pPr>
                <a:r>
                  <a:t>Dr. Clayton is a clinical pharmacologist and a pharmaco-nutritionist. </a:t>
                </a:r>
                <a:br>
                  <a:rPr/>
                </a:br>
                <a:r>
                  <a:t>A pioneer in the study of the pharmacological effects of foods and how they affect your health and physical performance.</a:t>
                </a:r>
              </a:p>
            </p:txBody>
          </p:sp>
        </p:grpSp>
        <p:grpSp>
          <p:nvGrpSpPr>
            <p:cNvPr id="304" name="Gruppera"/>
            <p:cNvGrpSpPr/>
            <p:nvPr/>
          </p:nvGrpSpPr>
          <p:grpSpPr>
            <a:xfrm>
              <a:off x="0" y="3087534"/>
              <a:ext cx="11894946" cy="2859575"/>
              <a:chOff x="0" y="0"/>
              <a:chExt cx="11894945" cy="2859574"/>
            </a:xfrm>
          </p:grpSpPr>
          <p:pic>
            <p:nvPicPr>
              <p:cNvPr id="302" name="SAB-BP-Ola-Eide-72dpi.png" descr="SAB-BP-Ola-Eide-72dpi.png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0"/>
                <a:ext cx="4001624" cy="285957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03" name="Gruppera"/>
              <p:cNvSpPr/>
              <p:nvPr/>
            </p:nvSpPr>
            <p:spPr>
              <a:xfrm>
                <a:off x="3698457" y="1516181"/>
                <a:ext cx="8196489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/>
              <a:p>
                <a:pPr algn="l">
                  <a:defRPr sz="2500">
                    <a:latin typeface="Open Sans Semibold"/>
                    <a:ea typeface="Open Sans Semibold"/>
                    <a:cs typeface="Open Sans Semibold"/>
                    <a:sym typeface="Open Sans Semibold"/>
                  </a:defRPr>
                </a:pPr>
                <a:r>
                  <a:t>OLA EIDE</a:t>
                </a:r>
              </a:p>
              <a:p>
                <a:pPr algn="l">
                  <a:defRPr sz="2000">
                    <a:solidFill>
                      <a:srgbClr val="53585F"/>
                    </a:solidFill>
                  </a:defRPr>
                </a:pPr>
                <a:r>
                  <a:t>Mr. Eide is the founder of industry leader BioActive Foods AS. He has held a number of leadership positions, such as Chairman of the Board for the Norwegian and the Nordic food research program.</a:t>
                </a:r>
              </a:p>
            </p:txBody>
          </p:sp>
        </p:grpSp>
        <p:grpSp>
          <p:nvGrpSpPr>
            <p:cNvPr id="307" name="Gruppera"/>
            <p:cNvGrpSpPr/>
            <p:nvPr/>
          </p:nvGrpSpPr>
          <p:grpSpPr>
            <a:xfrm>
              <a:off x="0" y="6175068"/>
              <a:ext cx="11894947" cy="2859576"/>
              <a:chOff x="0" y="0"/>
              <a:chExt cx="11894946" cy="2859575"/>
            </a:xfrm>
          </p:grpSpPr>
          <p:pic>
            <p:nvPicPr>
              <p:cNvPr id="305" name="SAB-BP-Dr-Angela-Rizzo-72dpi.png" descr="SAB-BP-Dr-Angela-Rizzo-72dpi.png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0" y="0"/>
                <a:ext cx="4001624" cy="285957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06" name="Gruppera"/>
              <p:cNvSpPr/>
              <p:nvPr/>
            </p:nvSpPr>
            <p:spPr>
              <a:xfrm>
                <a:off x="3698457" y="824234"/>
                <a:ext cx="8196489" cy="14106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/>
              <a:p>
                <a:pPr algn="l">
                  <a:defRPr sz="2500">
                    <a:latin typeface="Open Sans Semibold"/>
                    <a:ea typeface="Open Sans Semibold"/>
                    <a:cs typeface="Open Sans Semibold"/>
                    <a:sym typeface="Open Sans Semibold"/>
                  </a:defRPr>
                </a:pPr>
                <a:r>
                  <a:rPr dirty="0"/>
                  <a:t>DR. ANGELA M. RIZZO</a:t>
                </a:r>
              </a:p>
              <a:p>
                <a:pPr algn="l">
                  <a:defRPr sz="2000">
                    <a:solidFill>
                      <a:srgbClr val="53585F"/>
                    </a:solidFill>
                  </a:defRPr>
                </a:pPr>
                <a:r>
                  <a:rPr dirty="0"/>
                  <a:t>Dr. Rizzo is an expert in the biochemistry of lipids. She is a Professor </a:t>
                </a:r>
                <a:br>
                  <a:rPr dirty="0"/>
                </a:br>
                <a:r>
                  <a:rPr dirty="0"/>
                  <a:t>of Biochemistry at the University of Milan and </a:t>
                </a:r>
                <a:r>
                  <a:rPr lang="sv-SE" dirty="0" err="1"/>
                  <a:t>her</a:t>
                </a:r>
                <a:r>
                  <a:rPr lang="sv-SE" dirty="0"/>
                  <a:t> </a:t>
                </a:r>
                <a:r>
                  <a:rPr lang="sv-SE" dirty="0" err="1"/>
                  <a:t>articles</a:t>
                </a:r>
                <a:r>
                  <a:rPr lang="sv-SE" dirty="0"/>
                  <a:t> </a:t>
                </a:r>
                <a:r>
                  <a:rPr lang="sv-SE" dirty="0" err="1"/>
                  <a:t>have</a:t>
                </a:r>
                <a:r>
                  <a:rPr dirty="0"/>
                  <a:t> been published in numerous </a:t>
                </a:r>
                <a:r>
                  <a:rPr lang="sv-SE" dirty="0" err="1"/>
                  <a:t>professional</a:t>
                </a:r>
                <a:r>
                  <a:rPr lang="sv-SE" dirty="0"/>
                  <a:t> </a:t>
                </a:r>
                <a:r>
                  <a:rPr dirty="0"/>
                  <a:t>journals.</a:t>
                </a:r>
              </a:p>
            </p:txBody>
          </p:sp>
        </p:grpSp>
        <p:grpSp>
          <p:nvGrpSpPr>
            <p:cNvPr id="310" name="Gruppera"/>
            <p:cNvGrpSpPr/>
            <p:nvPr/>
          </p:nvGrpSpPr>
          <p:grpSpPr>
            <a:xfrm>
              <a:off x="0" y="9262602"/>
              <a:ext cx="11894946" cy="2859575"/>
              <a:chOff x="0" y="0"/>
              <a:chExt cx="11894945" cy="2859574"/>
            </a:xfrm>
          </p:grpSpPr>
          <p:pic>
            <p:nvPicPr>
              <p:cNvPr id="308" name="SAB-BP-Dr-Abraham-72dpi.png" descr="SAB-BP-Dr-Abraham-72dpi.png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0" y="0"/>
                <a:ext cx="4001624" cy="285957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09" name="Gruppera"/>
              <p:cNvSpPr/>
              <p:nvPr/>
            </p:nvSpPr>
            <p:spPr>
              <a:xfrm>
                <a:off x="3698457" y="1515174"/>
                <a:ext cx="8196489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/>
              <a:p>
                <a:pPr algn="l">
                  <a:defRPr sz="2500">
                    <a:latin typeface="Open Sans Semibold"/>
                    <a:ea typeface="Open Sans Semibold"/>
                    <a:cs typeface="Open Sans Semibold"/>
                    <a:sym typeface="Open Sans Semibold"/>
                  </a:defRPr>
                </a:pPr>
                <a:r>
                  <a:t>DR. </a:t>
                </a:r>
                <a:r>
                  <a:rPr cap="all"/>
                  <a:t>Anantharaj</a:t>
                </a:r>
                <a:r>
                  <a:t> ABRAHAM</a:t>
                </a:r>
              </a:p>
              <a:p>
                <a:pPr algn="l">
                  <a:defRPr sz="2000">
                    <a:solidFill>
                      <a:srgbClr val="53585F"/>
                    </a:solidFill>
                  </a:defRPr>
                </a:pPr>
                <a:r>
                  <a:t>Dr. Abraham has more than 40 years of experience in the health </a:t>
                </a:r>
                <a:br>
                  <a:rPr/>
                </a:br>
                <a:r>
                  <a:t>and nutrition industry. He is a medical doctor with experience in both state-run hospitals and in various medical disciplines.</a:t>
                </a:r>
              </a:p>
            </p:txBody>
          </p:sp>
        </p:grpSp>
      </p:grpSp>
      <p:sp>
        <p:nvSpPr>
          <p:cNvPr id="21" name="Find out your personal test results  and track your progress…">
            <a:extLst>
              <a:ext uri="{FF2B5EF4-FFF2-40B4-BE49-F238E27FC236}">
                <a16:creationId xmlns:a16="http://schemas.microsoft.com/office/drawing/2014/main" id="{8A10409D-657C-024C-8EEC-D3B68A86D733}"/>
              </a:ext>
            </a:extLst>
          </p:cNvPr>
          <p:cNvSpPr/>
          <p:nvPr/>
        </p:nvSpPr>
        <p:spPr>
          <a:xfrm>
            <a:off x="751185" y="1362113"/>
            <a:ext cx="11174115" cy="26545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numCol="1" anchor="t">
            <a:spAutoFit/>
          </a:bodyPr>
          <a:lstStyle/>
          <a:p>
            <a:pPr algn="l" defTabSz="2438338">
              <a:lnSpc>
                <a:spcPts val="5500"/>
              </a:lnSpc>
              <a:defRPr spc="350"/>
            </a:pPr>
            <a:r>
              <a:rPr lang="sv-SE" b="1" dirty="0" err="1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sym typeface="Open Sans"/>
              </a:rPr>
              <a:t>O</a:t>
            </a:r>
            <a:r>
              <a:rPr lang="sv-SE" b="1" spc="0" dirty="0" err="1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sym typeface="Open Sans"/>
              </a:rPr>
              <a:t>ur</a:t>
            </a:r>
            <a:r>
              <a:rPr lang="sv-SE" b="1" spc="0" dirty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sym typeface="Open Sans"/>
              </a:rPr>
              <a:t> </a:t>
            </a:r>
            <a:r>
              <a:rPr lang="sv-SE" b="1" spc="0" dirty="0" err="1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sym typeface="Open Sans"/>
              </a:rPr>
              <a:t>Scientific</a:t>
            </a:r>
            <a:r>
              <a:rPr lang="sv-SE" b="1" spc="0" dirty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sym typeface="Open Sans"/>
              </a:rPr>
              <a:t> </a:t>
            </a:r>
            <a:r>
              <a:rPr lang="sv-SE" b="1" spc="0" dirty="0" err="1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sym typeface="Open Sans"/>
              </a:rPr>
              <a:t>Advisory</a:t>
            </a:r>
            <a:r>
              <a:rPr lang="sv-SE" b="1" spc="0" dirty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sym typeface="Open Sans"/>
              </a:rPr>
              <a:t> Board</a:t>
            </a:r>
            <a:endParaRPr b="1" spc="0" dirty="0">
              <a:latin typeface="Open Sans Semibold" panose="020B0606030504020204" pitchFamily="34" charset="0"/>
              <a:ea typeface="Open Sans Semibold" panose="020B0606030504020204" pitchFamily="34" charset="0"/>
              <a:cs typeface="Open Sans Semibold" panose="020B0606030504020204" pitchFamily="34" charset="0"/>
              <a:sym typeface="Open Sans"/>
            </a:endParaRPr>
          </a:p>
          <a:p>
            <a:pPr algn="l" defTabSz="457200">
              <a:defRPr sz="3000" b="1">
                <a:latin typeface="Open Sans"/>
                <a:ea typeface="Open Sans"/>
                <a:cs typeface="Open Sans"/>
                <a:sym typeface="Open Sans"/>
              </a:defRPr>
            </a:pPr>
            <a:endParaRPr b="1" spc="0" dirty="0">
              <a:latin typeface="Open Sans"/>
              <a:ea typeface="Open Sans"/>
              <a:cs typeface="Open Sans"/>
              <a:sym typeface="Open Sans"/>
            </a:endParaRPr>
          </a:p>
          <a:p>
            <a:pPr algn="l" defTabSz="457200">
              <a:defRPr sz="3000" b="1">
                <a:latin typeface="Open Sans"/>
                <a:ea typeface="Open Sans"/>
                <a:cs typeface="Open Sans"/>
                <a:sym typeface="Open Sans"/>
              </a:defRPr>
            </a:pPr>
            <a:r>
              <a:rPr lang="sv-SE" b="0" dirty="0" err="1">
                <a:latin typeface="+mn-lt"/>
                <a:ea typeface="+mn-ea"/>
                <a:cs typeface="+mn-cs"/>
                <a:sym typeface="Open Sans Light"/>
              </a:rPr>
              <a:t>That</a:t>
            </a:r>
            <a:r>
              <a:rPr lang="sv-SE" b="0" dirty="0">
                <a:latin typeface="+mn-lt"/>
                <a:ea typeface="+mn-ea"/>
                <a:cs typeface="+mn-cs"/>
                <a:sym typeface="Open Sans Light"/>
              </a:rPr>
              <a:t> </a:t>
            </a:r>
            <a:r>
              <a:rPr lang="sv-SE" b="0" dirty="0" err="1">
                <a:latin typeface="+mn-lt"/>
                <a:ea typeface="+mn-ea"/>
                <a:cs typeface="+mn-cs"/>
                <a:sym typeface="Open Sans Light"/>
              </a:rPr>
              <a:t>have</a:t>
            </a:r>
            <a:r>
              <a:rPr lang="sv-SE" b="0" dirty="0">
                <a:latin typeface="+mn-lt"/>
                <a:ea typeface="+mn-ea"/>
                <a:cs typeface="+mn-cs"/>
                <a:sym typeface="Open Sans Light"/>
              </a:rPr>
              <a:t> </a:t>
            </a:r>
            <a:r>
              <a:rPr lang="sv-SE" b="0" dirty="0" err="1">
                <a:latin typeface="+mn-lt"/>
                <a:ea typeface="+mn-ea"/>
                <a:cs typeface="+mn-cs"/>
                <a:sym typeface="Open Sans Light"/>
              </a:rPr>
              <a:t>developed</a:t>
            </a:r>
            <a:r>
              <a:rPr lang="sv-SE" b="0" dirty="0">
                <a:latin typeface="+mn-lt"/>
                <a:ea typeface="+mn-ea"/>
                <a:cs typeface="+mn-cs"/>
                <a:sym typeface="Open Sans Light"/>
              </a:rPr>
              <a:t> </a:t>
            </a:r>
            <a:r>
              <a:rPr lang="sv-SE" b="0" dirty="0" err="1">
                <a:latin typeface="+mn-lt"/>
                <a:ea typeface="+mn-ea"/>
                <a:cs typeface="+mn-cs"/>
                <a:sym typeface="Open Sans Light"/>
              </a:rPr>
              <a:t>our</a:t>
            </a:r>
            <a:r>
              <a:rPr lang="sv-SE" b="0" dirty="0">
                <a:latin typeface="+mn-lt"/>
                <a:ea typeface="+mn-ea"/>
                <a:cs typeface="+mn-cs"/>
                <a:sym typeface="Open Sans Light"/>
              </a:rPr>
              <a:t> best-in-</a:t>
            </a:r>
            <a:r>
              <a:rPr lang="sv-SE" b="0" dirty="0" err="1">
                <a:latin typeface="+mn-lt"/>
                <a:ea typeface="+mn-ea"/>
                <a:cs typeface="+mn-cs"/>
                <a:sym typeface="Open Sans Light"/>
              </a:rPr>
              <a:t>class</a:t>
            </a:r>
            <a:r>
              <a:rPr lang="sv-SE" b="0" dirty="0">
                <a:latin typeface="+mn-lt"/>
                <a:ea typeface="+mn-ea"/>
                <a:cs typeface="+mn-cs"/>
                <a:sym typeface="Open Sans Light"/>
              </a:rPr>
              <a:t> </a:t>
            </a:r>
            <a:r>
              <a:rPr lang="sv-SE" b="0" dirty="0" err="1">
                <a:latin typeface="+mn-lt"/>
                <a:ea typeface="+mn-ea"/>
                <a:cs typeface="+mn-cs"/>
                <a:sym typeface="Open Sans Light"/>
              </a:rPr>
              <a:t>pharmaco-nutritional</a:t>
            </a:r>
            <a:r>
              <a:rPr lang="sv-SE" b="0" dirty="0">
                <a:latin typeface="+mn-lt"/>
                <a:ea typeface="+mn-ea"/>
                <a:cs typeface="+mn-cs"/>
                <a:sym typeface="Open Sans Light"/>
              </a:rPr>
              <a:t> </a:t>
            </a:r>
            <a:r>
              <a:rPr lang="sv-SE" b="0" dirty="0" err="1">
                <a:latin typeface="+mn-lt"/>
                <a:ea typeface="+mn-ea"/>
                <a:cs typeface="+mn-cs"/>
                <a:sym typeface="Open Sans Light"/>
              </a:rPr>
              <a:t>products</a:t>
            </a:r>
            <a:r>
              <a:rPr lang="sv-SE" b="0" dirty="0">
                <a:latin typeface="+mn-lt"/>
                <a:ea typeface="+mn-ea"/>
                <a:cs typeface="+mn-cs"/>
                <a:sym typeface="Open Sans Light"/>
              </a:rPr>
              <a:t> and test </a:t>
            </a:r>
            <a:r>
              <a:rPr lang="sv-SE" b="0" dirty="0" err="1">
                <a:latin typeface="+mn-lt"/>
                <a:ea typeface="+mn-ea"/>
                <a:cs typeface="+mn-cs"/>
                <a:sym typeface="Open Sans Light"/>
              </a:rPr>
              <a:t>method</a:t>
            </a:r>
            <a:r>
              <a:rPr lang="sv-SE" b="0" dirty="0">
                <a:latin typeface="+mn-lt"/>
                <a:ea typeface="+mn-ea"/>
                <a:cs typeface="+mn-cs"/>
                <a:sym typeface="Open Sans Light"/>
              </a:rPr>
              <a:t> </a:t>
            </a:r>
            <a:r>
              <a:rPr lang="sv-SE" b="0" dirty="0" err="1">
                <a:latin typeface="+mn-lt"/>
                <a:ea typeface="+mn-ea"/>
                <a:cs typeface="+mn-cs"/>
                <a:sym typeface="Open Sans Light"/>
              </a:rPr>
              <a:t>that</a:t>
            </a:r>
            <a:r>
              <a:rPr lang="sv-SE" b="0" dirty="0">
                <a:latin typeface="+mn-lt"/>
                <a:ea typeface="+mn-ea"/>
                <a:cs typeface="+mn-cs"/>
                <a:sym typeface="Open Sans Light"/>
              </a:rPr>
              <a:t> </a:t>
            </a:r>
            <a:r>
              <a:rPr lang="sv-SE" b="0" dirty="0" err="1">
                <a:latin typeface="+mn-lt"/>
                <a:ea typeface="+mn-ea"/>
                <a:cs typeface="+mn-cs"/>
                <a:sym typeface="Open Sans Light"/>
              </a:rPr>
              <a:t>removes</a:t>
            </a:r>
            <a:r>
              <a:rPr lang="sv-SE" b="0" dirty="0">
                <a:latin typeface="+mn-lt"/>
                <a:ea typeface="+mn-ea"/>
                <a:cs typeface="+mn-cs"/>
                <a:sym typeface="Open Sans Light"/>
              </a:rPr>
              <a:t> the </a:t>
            </a:r>
            <a:r>
              <a:rPr lang="sv-SE" b="0" dirty="0" err="1">
                <a:latin typeface="+mn-lt"/>
                <a:ea typeface="+mn-ea"/>
                <a:cs typeface="+mn-cs"/>
                <a:sym typeface="Open Sans Light"/>
              </a:rPr>
              <a:t>guesswork</a:t>
            </a:r>
            <a:r>
              <a:rPr lang="sv-SE" b="0" dirty="0">
                <a:latin typeface="+mn-lt"/>
                <a:ea typeface="+mn-ea"/>
                <a:cs typeface="+mn-cs"/>
                <a:sym typeface="Open Sans Light"/>
              </a:rPr>
              <a:t> </a:t>
            </a:r>
          </a:p>
          <a:p>
            <a:pPr algn="l" defTabSz="457200">
              <a:defRPr sz="3000" b="1">
                <a:latin typeface="Open Sans"/>
                <a:ea typeface="Open Sans"/>
                <a:cs typeface="Open Sans"/>
                <a:sym typeface="Open Sans"/>
              </a:defRPr>
            </a:pPr>
            <a:r>
              <a:rPr lang="sv-SE" b="0" dirty="0">
                <a:latin typeface="+mn-lt"/>
                <a:ea typeface="+mn-ea"/>
                <a:cs typeface="+mn-cs"/>
                <a:sym typeface="Open Sans Light"/>
              </a:rPr>
              <a:t>from a </a:t>
            </a:r>
            <a:r>
              <a:rPr lang="sv-SE" b="0" dirty="0" err="1">
                <a:latin typeface="+mn-lt"/>
                <a:ea typeface="+mn-ea"/>
                <a:cs typeface="+mn-cs"/>
                <a:sym typeface="Open Sans Light"/>
              </a:rPr>
              <a:t>healthier</a:t>
            </a:r>
            <a:r>
              <a:rPr lang="sv-SE" b="0" dirty="0">
                <a:latin typeface="+mn-lt"/>
                <a:ea typeface="+mn-ea"/>
                <a:cs typeface="+mn-cs"/>
                <a:sym typeface="Open Sans Light"/>
              </a:rPr>
              <a:t> </a:t>
            </a:r>
            <a:r>
              <a:rPr lang="sv-SE" b="0" dirty="0" err="1">
                <a:latin typeface="+mn-lt"/>
                <a:ea typeface="+mn-ea"/>
                <a:cs typeface="+mn-cs"/>
                <a:sym typeface="Open Sans Light"/>
              </a:rPr>
              <a:t>way</a:t>
            </a:r>
            <a:r>
              <a:rPr lang="sv-SE" b="0" dirty="0">
                <a:latin typeface="+mn-lt"/>
                <a:ea typeface="+mn-ea"/>
                <a:cs typeface="+mn-cs"/>
                <a:sym typeface="Open Sans Light"/>
              </a:rPr>
              <a:t> </a:t>
            </a:r>
            <a:r>
              <a:rPr lang="sv-SE" b="0" dirty="0" err="1">
                <a:latin typeface="+mn-lt"/>
                <a:ea typeface="+mn-ea"/>
                <a:cs typeface="+mn-cs"/>
                <a:sym typeface="Open Sans Light"/>
              </a:rPr>
              <a:t>of</a:t>
            </a:r>
            <a:r>
              <a:rPr lang="sv-SE" b="0" dirty="0">
                <a:latin typeface="+mn-lt"/>
                <a:ea typeface="+mn-ea"/>
                <a:cs typeface="+mn-cs"/>
                <a:sym typeface="Open Sans Light"/>
              </a:rPr>
              <a:t> </a:t>
            </a:r>
            <a:r>
              <a:rPr lang="sv-SE" b="0" dirty="0" err="1">
                <a:latin typeface="+mn-lt"/>
                <a:ea typeface="+mn-ea"/>
                <a:cs typeface="+mn-cs"/>
                <a:sym typeface="Open Sans Light"/>
              </a:rPr>
              <a:t>living</a:t>
            </a:r>
            <a:r>
              <a:rPr lang="sv-SE" b="0" dirty="0">
                <a:latin typeface="+mn-lt"/>
                <a:ea typeface="+mn-ea"/>
                <a:cs typeface="+mn-cs"/>
                <a:sym typeface="Open Sans Light"/>
              </a:rPr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Rektangel"/>
          <p:cNvSpPr/>
          <p:nvPr/>
        </p:nvSpPr>
        <p:spPr>
          <a:xfrm>
            <a:off x="781881" y="3314701"/>
            <a:ext cx="22820238" cy="9726494"/>
          </a:xfrm>
          <a:prstGeom prst="rect">
            <a:avLst/>
          </a:prstGeom>
          <a:solidFill>
            <a:srgbClr val="F7F2E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15" name="balanceoil-plus-orange-lemon-mint-synergistic-formula-1920x1080px-72dpi.jpg" descr="balanceoil-plus-orange-lemon-mint-synergistic-formula-1920x1080px-72dpi.jpg"/>
          <p:cNvPicPr>
            <a:picLocks noChangeAspect="1"/>
          </p:cNvPicPr>
          <p:nvPr/>
        </p:nvPicPr>
        <p:blipFill>
          <a:blip r:embed="rId2"/>
          <a:srcRect l="211" r="211"/>
          <a:stretch>
            <a:fillRect/>
          </a:stretch>
        </p:blipFill>
        <p:spPr>
          <a:xfrm>
            <a:off x="4895956" y="4686524"/>
            <a:ext cx="14592087" cy="8242980"/>
          </a:xfrm>
          <a:prstGeom prst="rect">
            <a:avLst/>
          </a:prstGeom>
          <a:ln w="12700">
            <a:miter lim="400000"/>
          </a:ln>
        </p:spPr>
      </p:pic>
      <p:sp>
        <p:nvSpPr>
          <p:cNvPr id="316" name="Our BalanceOil is not a fish oil. It is so much more.…"/>
          <p:cNvSpPr txBox="1"/>
          <p:nvPr/>
        </p:nvSpPr>
        <p:spPr>
          <a:xfrm>
            <a:off x="-22484" y="1438313"/>
            <a:ext cx="24428968" cy="2941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2438338">
              <a:lnSpc>
                <a:spcPct val="80000"/>
              </a:lnSpc>
              <a:defRPr spc="350"/>
            </a:pPr>
            <a:r>
              <a:rPr spc="350" dirty="0"/>
              <a:t>Our </a:t>
            </a:r>
            <a:r>
              <a:rPr spc="350" dirty="0" err="1"/>
              <a:t>BalanceOil</a:t>
            </a:r>
            <a:r>
              <a:rPr spc="350" dirty="0"/>
              <a:t> is not a fish oil. </a:t>
            </a:r>
            <a:r>
              <a:rPr b="1" spc="10" dirty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sym typeface="Open Sans Semibold"/>
              </a:rPr>
              <a:t>It is so much more.</a:t>
            </a:r>
            <a:endParaRPr b="1" spc="10" dirty="0">
              <a:latin typeface="Open Sans Semibold" panose="020B0606030504020204" pitchFamily="34" charset="0"/>
              <a:ea typeface="Open Sans Semibold" panose="020B0606030504020204" pitchFamily="34" charset="0"/>
              <a:cs typeface="Open Sans Semibold" panose="020B0606030504020204" pitchFamily="34" charset="0"/>
              <a:sym typeface="Open Sans"/>
            </a:endParaRPr>
          </a:p>
          <a:p>
            <a:pPr defTabSz="2438338">
              <a:lnSpc>
                <a:spcPct val="80000"/>
              </a:lnSpc>
              <a:defRPr sz="3000"/>
            </a:pPr>
            <a:endParaRPr b="1" spc="350" dirty="0">
              <a:latin typeface="Open Sans"/>
              <a:ea typeface="Open Sans"/>
              <a:cs typeface="Open Sans"/>
              <a:sym typeface="Open Sans"/>
            </a:endParaRPr>
          </a:p>
          <a:p>
            <a:pPr defTabSz="457200">
              <a:lnSpc>
                <a:spcPct val="80000"/>
              </a:lnSpc>
              <a:defRPr sz="3000" spc="209"/>
            </a:pPr>
            <a:r>
              <a:rPr spc="0" dirty="0"/>
              <a:t>In fact, it’s all about the polyphenols. This is the game</a:t>
            </a:r>
            <a:r>
              <a:rPr lang="sv-SE" spc="0" dirty="0"/>
              <a:t>-</a:t>
            </a:r>
            <a:r>
              <a:rPr spc="0" dirty="0"/>
              <a:t>changer in the Omega-3 industry.</a:t>
            </a:r>
            <a:br>
              <a:rPr spc="0" dirty="0"/>
            </a:br>
            <a:br>
              <a:rPr spc="0" dirty="0"/>
            </a:br>
            <a:br>
              <a:rPr spc="0" dirty="0"/>
            </a:br>
            <a:br>
              <a:rPr dirty="0"/>
            </a:br>
            <a:r>
              <a:rPr b="1" spc="0" dirty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sym typeface="Open Sans"/>
              </a:rPr>
              <a:t>A synergistic formula with:</a:t>
            </a:r>
          </a:p>
        </p:txBody>
      </p:sp>
      <p:sp>
        <p:nvSpPr>
          <p:cNvPr id="317" name="40%…"/>
          <p:cNvSpPr txBox="1"/>
          <p:nvPr/>
        </p:nvSpPr>
        <p:spPr>
          <a:xfrm>
            <a:off x="17732334" y="7192033"/>
            <a:ext cx="3843710" cy="15645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2438338">
              <a:lnSpc>
                <a:spcPct val="90000"/>
              </a:lnSpc>
              <a:defRPr spc="350"/>
            </a:pPr>
            <a:r>
              <a:rPr spc="0" dirty="0">
                <a:latin typeface="Open Sans Semibold"/>
                <a:ea typeface="Open Sans Semibold"/>
                <a:cs typeface="Open Sans Semibold"/>
                <a:sym typeface="Open Sans Semibold"/>
              </a:rPr>
              <a:t>40% </a:t>
            </a:r>
            <a:endParaRPr spc="0" dirty="0"/>
          </a:p>
          <a:p>
            <a:pPr defTabSz="2438338">
              <a:lnSpc>
                <a:spcPts val="3000"/>
              </a:lnSpc>
              <a:defRPr spc="350"/>
            </a:pPr>
            <a:r>
              <a:rPr sz="2500" spc="0" dirty="0"/>
              <a:t>pre-harvest premium extra virgin olive oil</a:t>
            </a:r>
          </a:p>
        </p:txBody>
      </p:sp>
      <p:sp>
        <p:nvSpPr>
          <p:cNvPr id="318" name="60%…"/>
          <p:cNvSpPr txBox="1"/>
          <p:nvPr/>
        </p:nvSpPr>
        <p:spPr>
          <a:xfrm>
            <a:off x="2843620" y="7192033"/>
            <a:ext cx="3843710" cy="20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2438338">
              <a:lnSpc>
                <a:spcPct val="90000"/>
              </a:lnSpc>
              <a:defRPr spc="350"/>
            </a:pPr>
            <a:r>
              <a:rPr spc="0">
                <a:latin typeface="Open Sans Semibold"/>
                <a:ea typeface="Open Sans Semibold"/>
                <a:cs typeface="Open Sans Semibold"/>
                <a:sym typeface="Open Sans Semibold"/>
              </a:rPr>
              <a:t>60%</a:t>
            </a:r>
            <a:r>
              <a:rPr spc="0"/>
              <a:t> </a:t>
            </a:r>
          </a:p>
          <a:p>
            <a:pPr defTabSz="2438338">
              <a:defRPr spc="350"/>
            </a:pPr>
            <a:r>
              <a:rPr sz="2500" spc="0"/>
              <a:t>pure high-grade fish oil from small, sustainably </a:t>
            </a:r>
            <a:br>
              <a:rPr sz="2500" spc="0"/>
            </a:br>
            <a:r>
              <a:rPr sz="2500" spc="0"/>
              <a:t>wild-caught fish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TEST-eu-business-presentation-part-1-without-coffee.002.jpg" descr="TEST-eu-business-presentation-part-1-without-coffee.0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We want to feel good,  stay fit and be healthy"/>
          <p:cNvSpPr txBox="1"/>
          <p:nvPr/>
        </p:nvSpPr>
        <p:spPr>
          <a:xfrm>
            <a:off x="751185" y="1295301"/>
            <a:ext cx="9718032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algn="l" defTabSz="2438338">
              <a:defRPr spc="500"/>
            </a:pPr>
            <a:r>
              <a:rPr spc="350" dirty="0"/>
              <a:t>We want to feel good, </a:t>
            </a:r>
            <a:br>
              <a:rPr spc="350" dirty="0"/>
            </a:br>
            <a:r>
              <a:rPr spc="350" dirty="0"/>
              <a:t>stay fit </a:t>
            </a:r>
            <a:r>
              <a:rPr b="1" spc="10" dirty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sym typeface="Open Sans Semibold"/>
              </a:rPr>
              <a:t>and be healthy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4" name="Gruppera"/>
          <p:cNvGrpSpPr/>
          <p:nvPr/>
        </p:nvGrpSpPr>
        <p:grpSpPr>
          <a:xfrm>
            <a:off x="1539" y="-5160"/>
            <a:ext cx="9987798" cy="13726321"/>
            <a:chOff x="0" y="0"/>
            <a:chExt cx="9987797" cy="13726319"/>
          </a:xfrm>
        </p:grpSpPr>
        <p:sp>
          <p:nvSpPr>
            <p:cNvPr id="320" name="Rektangel"/>
            <p:cNvSpPr/>
            <p:nvPr/>
          </p:nvSpPr>
          <p:spPr>
            <a:xfrm>
              <a:off x="0" y="0"/>
              <a:ext cx="9987797" cy="13726319"/>
            </a:xfrm>
            <a:prstGeom prst="rect">
              <a:avLst/>
            </a:prstGeom>
            <a:solidFill>
              <a:srgbClr val="D3EAD6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323" name="Gruppera"/>
            <p:cNvGrpSpPr/>
            <p:nvPr/>
          </p:nvGrpSpPr>
          <p:grpSpPr>
            <a:xfrm>
              <a:off x="862060" y="11291585"/>
              <a:ext cx="6013256" cy="1801023"/>
              <a:chOff x="0" y="0"/>
              <a:chExt cx="6013254" cy="1801022"/>
            </a:xfrm>
          </p:grpSpPr>
          <p:sp>
            <p:nvSpPr>
              <p:cNvPr id="321" name="Rektangel"/>
              <p:cNvSpPr/>
              <p:nvPr/>
            </p:nvSpPr>
            <p:spPr>
              <a:xfrm>
                <a:off x="0" y="0"/>
                <a:ext cx="6013254" cy="1801022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22" name="Keep the oil from oxidating (going bad/rancid)…"/>
              <p:cNvSpPr txBox="1"/>
              <p:nvPr/>
            </p:nvSpPr>
            <p:spPr>
              <a:xfrm>
                <a:off x="243185" y="112151"/>
                <a:ext cx="5591148" cy="147593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b">
                <a:noAutofit/>
              </a:bodyPr>
              <a:lstStyle/>
              <a:p>
                <a:pPr marL="228600" indent="-228600" algn="l" defTabSz="457200">
                  <a:lnSpc>
                    <a:spcPts val="2600"/>
                  </a:lnSpc>
                  <a:buClr>
                    <a:srgbClr val="686A69"/>
                  </a:buClr>
                  <a:buSzPct val="100000"/>
                  <a:buChar char="•"/>
                  <a:defRPr sz="2000"/>
                </a:pPr>
                <a:r>
                  <a:rPr dirty="0"/>
                  <a:t>Keep the oil from </a:t>
                </a:r>
                <a:r>
                  <a:rPr dirty="0" err="1"/>
                  <a:t>oxidati</a:t>
                </a:r>
                <a:r>
                  <a:rPr lang="sv-SE" dirty="0"/>
                  <a:t>on</a:t>
                </a:r>
                <a:r>
                  <a:rPr dirty="0"/>
                  <a:t> (going bad/rancid)</a:t>
                </a:r>
              </a:p>
              <a:p>
                <a:pPr marL="228600" indent="-228600" algn="l" defTabSz="457200">
                  <a:lnSpc>
                    <a:spcPts val="2600"/>
                  </a:lnSpc>
                  <a:buClr>
                    <a:srgbClr val="686A69"/>
                  </a:buClr>
                  <a:buSzPct val="100000"/>
                  <a:buChar char="•"/>
                  <a:defRPr sz="2000"/>
                </a:pPr>
                <a:r>
                  <a:rPr dirty="0"/>
                  <a:t>Increase absorption in the body</a:t>
                </a:r>
              </a:p>
              <a:p>
                <a:pPr marL="228600" indent="-228600" algn="l" defTabSz="457200">
                  <a:lnSpc>
                    <a:spcPts val="2600"/>
                  </a:lnSpc>
                  <a:buClr>
                    <a:srgbClr val="686A69"/>
                  </a:buClr>
                  <a:buSzPct val="100000"/>
                  <a:buChar char="•"/>
                  <a:defRPr sz="2000"/>
                </a:pPr>
                <a:r>
                  <a:rPr dirty="0"/>
                  <a:t>Stay fresh and potent in your cells</a:t>
                </a:r>
              </a:p>
              <a:p>
                <a:pPr marL="228600" indent="-228600" algn="l" defTabSz="457200">
                  <a:lnSpc>
                    <a:spcPts val="2600"/>
                  </a:lnSpc>
                  <a:buClr>
                    <a:srgbClr val="686A69"/>
                  </a:buClr>
                  <a:buSzPct val="100000"/>
                  <a:buChar char="•"/>
                  <a:defRPr sz="2000"/>
                </a:pPr>
                <a:r>
                  <a:rPr dirty="0"/>
                  <a:t>Protect the body from oxidative stress</a:t>
                </a:r>
              </a:p>
            </p:txBody>
          </p:sp>
        </p:grpSp>
      </p:grpSp>
      <p:sp>
        <p:nvSpPr>
          <p:cNvPr id="325" name="Linje"/>
          <p:cNvSpPr/>
          <p:nvPr/>
        </p:nvSpPr>
        <p:spPr>
          <a:xfrm>
            <a:off x="11292386" y="8704143"/>
            <a:ext cx="11669546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326" name="Linje"/>
          <p:cNvSpPr/>
          <p:nvPr/>
        </p:nvSpPr>
        <p:spPr>
          <a:xfrm>
            <a:off x="11292386" y="8077818"/>
            <a:ext cx="11669546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327" name="Linje"/>
          <p:cNvSpPr/>
          <p:nvPr/>
        </p:nvSpPr>
        <p:spPr>
          <a:xfrm>
            <a:off x="11292386" y="7161570"/>
            <a:ext cx="11669546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328" name="Linje"/>
          <p:cNvSpPr/>
          <p:nvPr/>
        </p:nvSpPr>
        <p:spPr>
          <a:xfrm>
            <a:off x="11292386" y="4088651"/>
            <a:ext cx="11669546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grpSp>
        <p:nvGrpSpPr>
          <p:cNvPr id="345" name="Gruppera"/>
          <p:cNvGrpSpPr/>
          <p:nvPr/>
        </p:nvGrpSpPr>
        <p:grpSpPr>
          <a:xfrm>
            <a:off x="12277386" y="3858104"/>
            <a:ext cx="9979940" cy="7193218"/>
            <a:chOff x="0" y="222249"/>
            <a:chExt cx="9979939" cy="7193217"/>
          </a:xfrm>
        </p:grpSpPr>
        <p:grpSp>
          <p:nvGrpSpPr>
            <p:cNvPr id="332" name="Gruppera"/>
            <p:cNvGrpSpPr/>
            <p:nvPr/>
          </p:nvGrpSpPr>
          <p:grpSpPr>
            <a:xfrm>
              <a:off x="0" y="4825041"/>
              <a:ext cx="2348208" cy="2590425"/>
              <a:chOff x="0" y="222249"/>
              <a:chExt cx="2348207" cy="2590423"/>
            </a:xfrm>
          </p:grpSpPr>
          <p:sp>
            <p:nvSpPr>
              <p:cNvPr id="329" name="Krill oil"/>
              <p:cNvSpPr/>
              <p:nvPr/>
            </p:nvSpPr>
            <p:spPr>
              <a:xfrm>
                <a:off x="989607" y="1542673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000"/>
                </a:lvl1pPr>
              </a:lstStyle>
              <a:p>
                <a:r>
                  <a:t>Krill oil</a:t>
                </a:r>
              </a:p>
            </p:txBody>
          </p:sp>
          <p:sp>
            <p:nvSpPr>
              <p:cNvPr id="330" name="Rektangel"/>
              <p:cNvSpPr/>
              <p:nvPr/>
            </p:nvSpPr>
            <p:spPr>
              <a:xfrm>
                <a:off x="0" y="476412"/>
                <a:ext cx="1979216" cy="766112"/>
              </a:xfrm>
              <a:prstGeom prst="rect">
                <a:avLst/>
              </a:prstGeom>
              <a:solidFill>
                <a:schemeClr val="accent5">
                  <a:hueOff val="444211"/>
                  <a:satOff val="14915"/>
                  <a:lumOff val="-22857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31" name="5h"/>
              <p:cNvSpPr/>
              <p:nvPr/>
            </p:nvSpPr>
            <p:spPr>
              <a:xfrm>
                <a:off x="1078207" y="222249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r">
                  <a:defRPr sz="2000"/>
                </a:lvl1pPr>
              </a:lstStyle>
              <a:p>
                <a:r>
                  <a:t>5h</a:t>
                </a:r>
              </a:p>
            </p:txBody>
          </p:sp>
        </p:grpSp>
        <p:grpSp>
          <p:nvGrpSpPr>
            <p:cNvPr id="336" name="Gruppera"/>
            <p:cNvGrpSpPr/>
            <p:nvPr/>
          </p:nvGrpSpPr>
          <p:grpSpPr>
            <a:xfrm>
              <a:off x="5146887" y="3295168"/>
              <a:ext cx="2259609" cy="4120298"/>
              <a:chOff x="0" y="222249"/>
              <a:chExt cx="2259607" cy="4120296"/>
            </a:xfrm>
          </p:grpSpPr>
          <p:sp>
            <p:nvSpPr>
              <p:cNvPr id="333" name="Cod liver oil"/>
              <p:cNvSpPr/>
              <p:nvPr/>
            </p:nvSpPr>
            <p:spPr>
              <a:xfrm>
                <a:off x="989607" y="3072546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000"/>
                </a:lvl1pPr>
              </a:lstStyle>
              <a:p>
                <a:r>
                  <a:t>Cod liver oil</a:t>
                </a:r>
              </a:p>
            </p:txBody>
          </p:sp>
          <p:sp>
            <p:nvSpPr>
              <p:cNvPr id="334" name="15h"/>
              <p:cNvSpPr/>
              <p:nvPr/>
            </p:nvSpPr>
            <p:spPr>
              <a:xfrm>
                <a:off x="989607" y="222249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000"/>
                </a:lvl1pPr>
              </a:lstStyle>
              <a:p>
                <a:r>
                  <a:t>15h</a:t>
                </a:r>
              </a:p>
            </p:txBody>
          </p:sp>
          <p:sp>
            <p:nvSpPr>
              <p:cNvPr id="335" name="Rektangel"/>
              <p:cNvSpPr/>
              <p:nvPr/>
            </p:nvSpPr>
            <p:spPr>
              <a:xfrm>
                <a:off x="0" y="465910"/>
                <a:ext cx="1979216" cy="2306487"/>
              </a:xfrm>
              <a:prstGeom prst="rect">
                <a:avLst/>
              </a:prstGeom>
              <a:solidFill>
                <a:schemeClr val="accent3">
                  <a:satOff val="18648"/>
                  <a:lumOff val="597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340" name="Gruppera"/>
            <p:cNvGrpSpPr/>
            <p:nvPr/>
          </p:nvGrpSpPr>
          <p:grpSpPr>
            <a:xfrm>
              <a:off x="7720330" y="222249"/>
              <a:ext cx="2259609" cy="7193217"/>
              <a:chOff x="0" y="222249"/>
              <a:chExt cx="2259607" cy="7193215"/>
            </a:xfrm>
          </p:grpSpPr>
          <p:sp>
            <p:nvSpPr>
              <p:cNvPr id="337" name="BalanceOil+*"/>
              <p:cNvSpPr/>
              <p:nvPr/>
            </p:nvSpPr>
            <p:spPr>
              <a:xfrm>
                <a:off x="989607" y="6145465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000">
                    <a:latin typeface="Open Sans Semibold"/>
                    <a:ea typeface="Open Sans Semibold"/>
                    <a:cs typeface="Open Sans Semibold"/>
                    <a:sym typeface="Open Sans Semibold"/>
                  </a:defRPr>
                </a:lvl1pPr>
              </a:lstStyle>
              <a:p>
                <a:r>
                  <a:t>BalanceOil+*</a:t>
                </a:r>
              </a:p>
            </p:txBody>
          </p:sp>
          <p:sp>
            <p:nvSpPr>
              <p:cNvPr id="338" name="35h"/>
              <p:cNvSpPr/>
              <p:nvPr/>
            </p:nvSpPr>
            <p:spPr>
              <a:xfrm>
                <a:off x="989607" y="222249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000"/>
                </a:lvl1pPr>
              </a:lstStyle>
              <a:p>
                <a:r>
                  <a:t>35h</a:t>
                </a:r>
              </a:p>
            </p:txBody>
          </p:sp>
          <p:sp>
            <p:nvSpPr>
              <p:cNvPr id="339" name="Rektangel"/>
              <p:cNvSpPr/>
              <p:nvPr/>
            </p:nvSpPr>
            <p:spPr>
              <a:xfrm>
                <a:off x="0" y="472771"/>
                <a:ext cx="1979216" cy="5372545"/>
              </a:xfrm>
              <a:prstGeom prst="rect">
                <a:avLst/>
              </a:prstGeom>
              <a:solidFill>
                <a:srgbClr val="009A4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344" name="Gruppera"/>
            <p:cNvGrpSpPr/>
            <p:nvPr/>
          </p:nvGrpSpPr>
          <p:grpSpPr>
            <a:xfrm>
              <a:off x="2573443" y="4211416"/>
              <a:ext cx="2259609" cy="2981802"/>
              <a:chOff x="0" y="222249"/>
              <a:chExt cx="2259607" cy="2981800"/>
            </a:xfrm>
          </p:grpSpPr>
          <p:sp>
            <p:nvSpPr>
              <p:cNvPr id="341" name="Concentrated  Omega-3"/>
              <p:cNvSpPr/>
              <p:nvPr/>
            </p:nvSpPr>
            <p:spPr>
              <a:xfrm>
                <a:off x="989605" y="1995368"/>
                <a:ext cx="1270002" cy="120868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/>
              <a:p>
                <a:pPr>
                  <a:defRPr sz="2000"/>
                </a:pPr>
                <a:r>
                  <a:t>Concentrated </a:t>
                </a:r>
                <a:br>
                  <a:rPr/>
                </a:br>
                <a:r>
                  <a:t>Omega-3</a:t>
                </a:r>
              </a:p>
            </p:txBody>
          </p:sp>
          <p:sp>
            <p:nvSpPr>
              <p:cNvPr id="342" name="9h"/>
              <p:cNvSpPr/>
              <p:nvPr/>
            </p:nvSpPr>
            <p:spPr>
              <a:xfrm>
                <a:off x="954915" y="222249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000"/>
                </a:lvl1pPr>
              </a:lstStyle>
              <a:p>
                <a:r>
                  <a:t>9h</a:t>
                </a:r>
              </a:p>
            </p:txBody>
          </p:sp>
          <p:sp>
            <p:nvSpPr>
              <p:cNvPr id="343" name="Rektangel"/>
              <p:cNvSpPr/>
              <p:nvPr/>
            </p:nvSpPr>
            <p:spPr>
              <a:xfrm>
                <a:off x="0" y="472875"/>
                <a:ext cx="1979216" cy="1383274"/>
              </a:xfrm>
              <a:prstGeom prst="rect">
                <a:avLst/>
              </a:prstGeom>
              <a:solidFill>
                <a:schemeClr val="accent3">
                  <a:satOff val="18648"/>
                  <a:lumOff val="597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</p:grpSp>
      <p:sp>
        <p:nvSpPr>
          <p:cNvPr id="346" name="Oil stability index"/>
          <p:cNvSpPr txBox="1"/>
          <p:nvPr/>
        </p:nvSpPr>
        <p:spPr>
          <a:xfrm>
            <a:off x="11334535" y="4135049"/>
            <a:ext cx="2236838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Oil stability index</a:t>
            </a:r>
          </a:p>
        </p:txBody>
      </p:sp>
      <p:sp>
        <p:nvSpPr>
          <p:cNvPr id="347" name="Linje"/>
          <p:cNvSpPr/>
          <p:nvPr/>
        </p:nvSpPr>
        <p:spPr>
          <a:xfrm>
            <a:off x="11292386" y="9467850"/>
            <a:ext cx="11669546" cy="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348" name="REFERENCES"/>
          <p:cNvSpPr txBox="1"/>
          <p:nvPr/>
        </p:nvSpPr>
        <p:spPr>
          <a:xfrm>
            <a:off x="10323252" y="12818910"/>
            <a:ext cx="2097981" cy="4445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numCol="1" anchor="ctr">
            <a:spAutoFit/>
          </a:bodyPr>
          <a:lstStyle/>
          <a:p>
            <a:pPr lvl="2" algn="l" defTabSz="457200">
              <a:lnSpc>
                <a:spcPct val="120000"/>
              </a:lnSpc>
              <a:defRPr sz="2000"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t>REFERENCES</a:t>
            </a:r>
          </a:p>
        </p:txBody>
      </p:sp>
      <p:sp>
        <p:nvSpPr>
          <p:cNvPr id="351" name="It’s fresh, not fishy…"/>
          <p:cNvSpPr txBox="1"/>
          <p:nvPr/>
        </p:nvSpPr>
        <p:spPr>
          <a:xfrm>
            <a:off x="764513" y="2325694"/>
            <a:ext cx="8488506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 sz="3000" spc="209"/>
            </a:pPr>
            <a:r>
              <a:rPr lang="sv-SE" dirty="0"/>
              <a:t>P</a:t>
            </a:r>
            <a:r>
              <a:rPr lang="sv-SE" spc="0" dirty="0" err="1"/>
              <a:t>acked</a:t>
            </a:r>
            <a:r>
              <a:rPr lang="sv-SE" spc="0" dirty="0"/>
              <a:t> with antioxidants that keep the fish oil fresh and potent. </a:t>
            </a:r>
          </a:p>
        </p:txBody>
      </p:sp>
      <p:sp>
        <p:nvSpPr>
          <p:cNvPr id="35" name="• Nordic Council of Ministers,  Nordic Nutritional  Recommendations  2004/2012 - 5:1 or lower.">
            <a:extLst>
              <a:ext uri="{FF2B5EF4-FFF2-40B4-BE49-F238E27FC236}">
                <a16:creationId xmlns:a16="http://schemas.microsoft.com/office/drawing/2014/main" id="{795F518C-9C66-3359-48F8-5646190158BA}"/>
              </a:ext>
            </a:extLst>
          </p:cNvPr>
          <p:cNvSpPr/>
          <p:nvPr/>
        </p:nvSpPr>
        <p:spPr>
          <a:xfrm>
            <a:off x="10782505" y="13186418"/>
            <a:ext cx="4542161" cy="3334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/>
          <a:p>
            <a:pPr lvl="2" indent="0" algn="l" defTabSz="457200">
              <a:defRPr sz="1500" b="1" i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0" dirty="0">
                <a:solidFill>
                  <a:schemeClr val="tx1"/>
                </a:solidFill>
              </a:rPr>
              <a:t>• </a:t>
            </a:r>
            <a:r>
              <a:rPr lang="sv-SE" b="0" dirty="0">
                <a:solidFill>
                  <a:schemeClr val="tx1"/>
                </a:solidFill>
              </a:rPr>
              <a:t>*</a:t>
            </a:r>
            <a:r>
              <a:rPr lang="sv-SE" b="0" dirty="0" err="1">
                <a:solidFill>
                  <a:schemeClr val="tx1"/>
                </a:solidFill>
                <a:latin typeface="+mn-lt"/>
                <a:ea typeface="+mn-ea"/>
                <a:cs typeface="+mn-cs"/>
                <a:sym typeface="Open Sans Light"/>
              </a:rPr>
              <a:t>Study</a:t>
            </a:r>
            <a:r>
              <a:rPr lang="sv-SE" b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Open Sans Light"/>
              </a:rPr>
              <a:t> </a:t>
            </a:r>
            <a:r>
              <a:rPr lang="sv-SE" b="0" dirty="0" err="1">
                <a:solidFill>
                  <a:schemeClr val="tx1"/>
                </a:solidFill>
                <a:latin typeface="+mn-lt"/>
                <a:ea typeface="+mn-ea"/>
                <a:cs typeface="+mn-cs"/>
                <a:sym typeface="Open Sans Light"/>
              </a:rPr>
              <a:t>done</a:t>
            </a:r>
            <a:r>
              <a:rPr lang="sv-SE" b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Open Sans Light"/>
              </a:rPr>
              <a:t> </a:t>
            </a:r>
            <a:r>
              <a:rPr lang="sv-SE" b="0" dirty="0" err="1">
                <a:solidFill>
                  <a:schemeClr val="tx1"/>
                </a:solidFill>
                <a:latin typeface="+mn-lt"/>
                <a:ea typeface="+mn-ea"/>
                <a:cs typeface="+mn-cs"/>
                <a:sym typeface="Open Sans Light"/>
              </a:rPr>
              <a:t>with</a:t>
            </a:r>
            <a:r>
              <a:rPr lang="sv-SE" b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Open Sans Light"/>
              </a:rPr>
              <a:t> SINTEF in August, 2010</a:t>
            </a:r>
            <a:endParaRPr b="0" dirty="0">
              <a:solidFill>
                <a:schemeClr val="tx1"/>
              </a:solidFill>
              <a:latin typeface="+mn-lt"/>
              <a:ea typeface="+mn-ea"/>
              <a:cs typeface="+mn-cs"/>
              <a:sym typeface="Open Sans Light"/>
            </a:endParaRPr>
          </a:p>
        </p:txBody>
      </p:sp>
      <p:sp>
        <p:nvSpPr>
          <p:cNvPr id="2" name="Find out your personal test results">
            <a:extLst>
              <a:ext uri="{FF2B5EF4-FFF2-40B4-BE49-F238E27FC236}">
                <a16:creationId xmlns:a16="http://schemas.microsoft.com/office/drawing/2014/main" id="{817A1108-B05D-D7F8-834F-EF8B6BEC4958}"/>
              </a:ext>
            </a:extLst>
          </p:cNvPr>
          <p:cNvSpPr txBox="1"/>
          <p:nvPr/>
        </p:nvSpPr>
        <p:spPr>
          <a:xfrm>
            <a:off x="751185" y="1362113"/>
            <a:ext cx="9124335" cy="8079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algn="l" defTabSz="2438338">
              <a:lnSpc>
                <a:spcPts val="5500"/>
              </a:lnSpc>
              <a:defRPr spc="500"/>
            </a:pPr>
            <a:r>
              <a:rPr lang="sv-SE" spc="350"/>
              <a:t>It’s fresh, </a:t>
            </a:r>
            <a:r>
              <a:rPr lang="sv-SE" b="1" spc="1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not fishy</a:t>
            </a:r>
            <a:endParaRPr b="1" spc="10">
              <a:latin typeface="Open Sans Semibold" panose="020B0606030504020204" pitchFamily="34" charset="0"/>
              <a:ea typeface="Open Sans Semibold" panose="020B0606030504020204" pitchFamily="34" charset="0"/>
              <a:cs typeface="Open Sans Semibold" panose="020B0606030504020204" pitchFamily="34" charset="0"/>
              <a:sym typeface="Open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balanceoil-plus-orange-lemon-mint-packshot-with-ingredient-2880x1920px-110dp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7018" y="3596399"/>
            <a:ext cx="13663271" cy="910884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73" name="Gruppera"/>
          <p:cNvGrpSpPr/>
          <p:nvPr/>
        </p:nvGrpSpPr>
        <p:grpSpPr>
          <a:xfrm>
            <a:off x="589544" y="11879474"/>
            <a:ext cx="7144014" cy="1976015"/>
            <a:chOff x="0" y="0"/>
            <a:chExt cx="7144012" cy="1976014"/>
          </a:xfrm>
        </p:grpSpPr>
        <p:pic>
          <p:nvPicPr>
            <p:cNvPr id="367" name="InformedSport_Logo_RGB.png" descr="InformedSport_Logo_RGB.png"/>
            <p:cNvPicPr>
              <a:picLocks noChangeAspect="1"/>
            </p:cNvPicPr>
            <p:nvPr/>
          </p:nvPicPr>
          <p:blipFill>
            <a:blip r:embed="rId4"/>
            <a:srcRect l="15443" r="15443"/>
            <a:stretch>
              <a:fillRect/>
            </a:stretch>
          </p:blipFill>
          <p:spPr>
            <a:xfrm>
              <a:off x="5948626" y="0"/>
              <a:ext cx="1195387" cy="19760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8" name="KETO-sv.png" descr="KETO-sv.png"/>
            <p:cNvPicPr>
              <a:picLocks noChangeAspect="1"/>
            </p:cNvPicPr>
            <p:nvPr/>
          </p:nvPicPr>
          <p:blipFill>
            <a:blip r:embed="rId5"/>
            <a:srcRect t="204" b="204"/>
            <a:stretch>
              <a:fillRect/>
            </a:stretch>
          </p:blipFill>
          <p:spPr>
            <a:xfrm>
              <a:off x="2397583" y="344090"/>
              <a:ext cx="1063087" cy="10543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9" name="GMOfree-gron.png" descr="GMOfree-gron.png"/>
            <p:cNvPicPr>
              <a:picLocks noChangeAspect="1"/>
            </p:cNvPicPr>
            <p:nvPr/>
          </p:nvPicPr>
          <p:blipFill>
            <a:blip r:embed="rId6"/>
            <a:srcRect l="206"/>
            <a:stretch>
              <a:fillRect/>
            </a:stretch>
          </p:blipFill>
          <p:spPr>
            <a:xfrm>
              <a:off x="1207547" y="347967"/>
              <a:ext cx="1056729" cy="10545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0" name="FOS_mandatory_RGB.png" descr="FOS_mandatory_RGB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67733" y="102243"/>
              <a:ext cx="1534278" cy="15381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1" name="GMP-Lysi.ai" descr="GMP-Lysi.ai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818969" y="344090"/>
              <a:ext cx="1054402" cy="10544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2" name="Natural-gron.png" descr="Natural-gron.png"/>
            <p:cNvPicPr>
              <a:picLocks noChangeAspect="1"/>
            </p:cNvPicPr>
            <p:nvPr/>
          </p:nvPicPr>
          <p:blipFill>
            <a:blip r:embed="rId9"/>
            <a:srcRect t="204" b="204"/>
            <a:stretch>
              <a:fillRect/>
            </a:stretch>
          </p:blipFill>
          <p:spPr>
            <a:xfrm>
              <a:off x="0" y="344090"/>
              <a:ext cx="1063086" cy="10543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77" name="Gruppera"/>
          <p:cNvGrpSpPr/>
          <p:nvPr/>
        </p:nvGrpSpPr>
        <p:grpSpPr>
          <a:xfrm>
            <a:off x="3918178" y="6457274"/>
            <a:ext cx="6208270" cy="125016"/>
            <a:chOff x="0" y="420092"/>
            <a:chExt cx="6208269" cy="125015"/>
          </a:xfrm>
        </p:grpSpPr>
        <p:sp>
          <p:nvSpPr>
            <p:cNvPr id="374" name="Omega-3, EPA, DHA, DPA  (from wild fish)"/>
            <p:cNvSpPr/>
            <p:nvPr/>
          </p:nvSpPr>
          <p:spPr>
            <a:xfrm>
              <a:off x="0" y="482599"/>
              <a:ext cx="4131277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r">
                <a:defRPr sz="2500"/>
              </a:pPr>
              <a:r>
                <a:t>Omega-3, EPA, DHA, DPA </a:t>
              </a:r>
              <a:br>
                <a:rPr/>
              </a:br>
              <a:r>
                <a:t>(from wild fish)</a:t>
              </a:r>
            </a:p>
          </p:txBody>
        </p:sp>
        <p:sp>
          <p:nvSpPr>
            <p:cNvPr id="375" name="Cirkel"/>
            <p:cNvSpPr/>
            <p:nvPr/>
          </p:nvSpPr>
          <p:spPr>
            <a:xfrm>
              <a:off x="6083253" y="420092"/>
              <a:ext cx="125017" cy="125016"/>
            </a:xfrm>
            <a:prstGeom prst="ellipse">
              <a:avLst/>
            </a:prstGeom>
            <a:solidFill>
              <a:srgbClr val="44009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EE6F02"/>
                  </a:solidFill>
                </a:defRPr>
              </a:pPr>
              <a:endParaRPr/>
            </a:p>
          </p:txBody>
        </p:sp>
        <p:sp>
          <p:nvSpPr>
            <p:cNvPr id="376" name="Linje"/>
            <p:cNvSpPr/>
            <p:nvPr/>
          </p:nvSpPr>
          <p:spPr>
            <a:xfrm>
              <a:off x="4276725" y="482599"/>
              <a:ext cx="1887454" cy="1"/>
            </a:xfrm>
            <a:prstGeom prst="line">
              <a:avLst/>
            </a:prstGeom>
            <a:noFill/>
            <a:ln w="19050" cap="flat">
              <a:solidFill>
                <a:srgbClr val="440099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</p:grpSp>
      <p:grpSp>
        <p:nvGrpSpPr>
          <p:cNvPr id="381" name="Gruppera"/>
          <p:cNvGrpSpPr/>
          <p:nvPr/>
        </p:nvGrpSpPr>
        <p:grpSpPr>
          <a:xfrm>
            <a:off x="14271060" y="6276126"/>
            <a:ext cx="6812962" cy="487313"/>
            <a:chOff x="0" y="238945"/>
            <a:chExt cx="6812961" cy="487309"/>
          </a:xfrm>
        </p:grpSpPr>
        <p:sp>
          <p:nvSpPr>
            <p:cNvPr id="378" name="Vitamin E (tocopherols / tocotrienols)"/>
            <p:cNvSpPr/>
            <p:nvPr/>
          </p:nvSpPr>
          <p:spPr>
            <a:xfrm>
              <a:off x="2118219" y="238945"/>
              <a:ext cx="4694742" cy="4873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>
                <a:defRPr sz="2500"/>
              </a:pPr>
              <a:r>
                <a:t>Vitamin E</a:t>
              </a:r>
              <a:r>
                <a:rPr lang="sv-SE"/>
                <a:t> </a:t>
              </a:r>
              <a:r>
                <a:t>(tocopherols)</a:t>
              </a:r>
            </a:p>
          </p:txBody>
        </p:sp>
        <p:sp>
          <p:nvSpPr>
            <p:cNvPr id="379" name="Cirkel"/>
            <p:cNvSpPr/>
            <p:nvPr/>
          </p:nvSpPr>
          <p:spPr>
            <a:xfrm flipH="1">
              <a:off x="0" y="420091"/>
              <a:ext cx="125016" cy="125017"/>
            </a:xfrm>
            <a:prstGeom prst="ellipse">
              <a:avLst/>
            </a:prstGeom>
            <a:solidFill>
              <a:srgbClr val="44009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EE6F02"/>
                  </a:solidFill>
                </a:defRPr>
              </a:pPr>
              <a:endParaRPr/>
            </a:p>
          </p:txBody>
        </p:sp>
        <p:sp>
          <p:nvSpPr>
            <p:cNvPr id="380" name="Linje"/>
            <p:cNvSpPr/>
            <p:nvPr/>
          </p:nvSpPr>
          <p:spPr>
            <a:xfrm>
              <a:off x="44090" y="482599"/>
              <a:ext cx="1887454" cy="1"/>
            </a:xfrm>
            <a:prstGeom prst="line">
              <a:avLst/>
            </a:prstGeom>
            <a:noFill/>
            <a:ln w="19050" cap="flat">
              <a:solidFill>
                <a:srgbClr val="440099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</p:grpSp>
      <p:grpSp>
        <p:nvGrpSpPr>
          <p:cNvPr id="385" name="Gruppera"/>
          <p:cNvGrpSpPr/>
          <p:nvPr/>
        </p:nvGrpSpPr>
        <p:grpSpPr>
          <a:xfrm>
            <a:off x="14271059" y="5175187"/>
            <a:ext cx="7118006" cy="125017"/>
            <a:chOff x="0" y="204192"/>
            <a:chExt cx="7118005" cy="125015"/>
          </a:xfrm>
        </p:grpSpPr>
        <p:sp>
          <p:nvSpPr>
            <p:cNvPr id="382" name="Naturally sourced ingredients"/>
            <p:cNvSpPr/>
            <p:nvPr/>
          </p:nvSpPr>
          <p:spPr>
            <a:xfrm>
              <a:off x="2118221" y="266699"/>
              <a:ext cx="4999785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>
                <a:defRPr sz="2500"/>
              </a:lvl1pPr>
            </a:lstStyle>
            <a:p>
              <a:r>
                <a:t>Naturally sourced ingredients</a:t>
              </a:r>
            </a:p>
          </p:txBody>
        </p:sp>
        <p:sp>
          <p:nvSpPr>
            <p:cNvPr id="383" name="Cirkel"/>
            <p:cNvSpPr/>
            <p:nvPr/>
          </p:nvSpPr>
          <p:spPr>
            <a:xfrm flipH="1">
              <a:off x="0" y="204192"/>
              <a:ext cx="125016" cy="125016"/>
            </a:xfrm>
            <a:prstGeom prst="ellipse">
              <a:avLst/>
            </a:prstGeom>
            <a:solidFill>
              <a:srgbClr val="44009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EE6F02"/>
                  </a:solidFill>
                </a:defRPr>
              </a:pPr>
              <a:endParaRPr/>
            </a:p>
          </p:txBody>
        </p:sp>
        <p:sp>
          <p:nvSpPr>
            <p:cNvPr id="384" name="Linje"/>
            <p:cNvSpPr/>
            <p:nvPr/>
          </p:nvSpPr>
          <p:spPr>
            <a:xfrm>
              <a:off x="52697" y="266699"/>
              <a:ext cx="1870243" cy="1"/>
            </a:xfrm>
            <a:prstGeom prst="line">
              <a:avLst/>
            </a:prstGeom>
            <a:noFill/>
            <a:ln w="19050" cap="flat">
              <a:solidFill>
                <a:srgbClr val="440099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</p:grpSp>
      <p:grpSp>
        <p:nvGrpSpPr>
          <p:cNvPr id="389" name="Gruppera"/>
          <p:cNvGrpSpPr/>
          <p:nvPr/>
        </p:nvGrpSpPr>
        <p:grpSpPr>
          <a:xfrm>
            <a:off x="3918178" y="7648226"/>
            <a:ext cx="6208270" cy="125017"/>
            <a:chOff x="0" y="204192"/>
            <a:chExt cx="6208269" cy="125015"/>
          </a:xfrm>
        </p:grpSpPr>
        <p:sp>
          <p:nvSpPr>
            <p:cNvPr id="386" name="Vitamin D3"/>
            <p:cNvSpPr/>
            <p:nvPr/>
          </p:nvSpPr>
          <p:spPr>
            <a:xfrm>
              <a:off x="0" y="266700"/>
              <a:ext cx="4131277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r">
                <a:defRPr sz="2500"/>
              </a:pPr>
              <a:r>
                <a:t>Vitamin D</a:t>
              </a:r>
              <a:r>
                <a:rPr baseline="-5999"/>
                <a:t>3</a:t>
              </a:r>
            </a:p>
          </p:txBody>
        </p:sp>
        <p:sp>
          <p:nvSpPr>
            <p:cNvPr id="387" name="Cirkel"/>
            <p:cNvSpPr/>
            <p:nvPr/>
          </p:nvSpPr>
          <p:spPr>
            <a:xfrm>
              <a:off x="6083253" y="204192"/>
              <a:ext cx="125017" cy="125016"/>
            </a:xfrm>
            <a:prstGeom prst="ellipse">
              <a:avLst/>
            </a:prstGeom>
            <a:solidFill>
              <a:srgbClr val="44009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EE6F02"/>
                  </a:solidFill>
                </a:defRPr>
              </a:pPr>
              <a:endParaRPr/>
            </a:p>
          </p:txBody>
        </p:sp>
        <p:sp>
          <p:nvSpPr>
            <p:cNvPr id="388" name="Linje"/>
            <p:cNvSpPr/>
            <p:nvPr/>
          </p:nvSpPr>
          <p:spPr>
            <a:xfrm>
              <a:off x="4276725" y="266700"/>
              <a:ext cx="1887454" cy="1"/>
            </a:xfrm>
            <a:prstGeom prst="line">
              <a:avLst/>
            </a:prstGeom>
            <a:noFill/>
            <a:ln w="19050" cap="flat">
              <a:solidFill>
                <a:srgbClr val="440099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</p:grpSp>
      <p:grpSp>
        <p:nvGrpSpPr>
          <p:cNvPr id="393" name="Gruppera"/>
          <p:cNvGrpSpPr/>
          <p:nvPr/>
        </p:nvGrpSpPr>
        <p:grpSpPr>
          <a:xfrm>
            <a:off x="14271060" y="7467078"/>
            <a:ext cx="6812962" cy="487313"/>
            <a:chOff x="0" y="23044"/>
            <a:chExt cx="6812961" cy="487312"/>
          </a:xfrm>
        </p:grpSpPr>
        <p:sp>
          <p:nvSpPr>
            <p:cNvPr id="390" name="Dosage by weight and age"/>
            <p:cNvSpPr txBox="1"/>
            <p:nvPr/>
          </p:nvSpPr>
          <p:spPr>
            <a:xfrm>
              <a:off x="2118219" y="23044"/>
              <a:ext cx="4694742" cy="4873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>
                <a:defRPr sz="2500"/>
              </a:lvl1pPr>
            </a:lstStyle>
            <a:p>
              <a:r>
                <a:rPr dirty="0"/>
                <a:t>Dosage by weight</a:t>
              </a:r>
            </a:p>
          </p:txBody>
        </p:sp>
        <p:sp>
          <p:nvSpPr>
            <p:cNvPr id="391" name="Cirkel"/>
            <p:cNvSpPr/>
            <p:nvPr/>
          </p:nvSpPr>
          <p:spPr>
            <a:xfrm flipH="1">
              <a:off x="0" y="204191"/>
              <a:ext cx="125016" cy="125017"/>
            </a:xfrm>
            <a:prstGeom prst="ellipse">
              <a:avLst/>
            </a:prstGeom>
            <a:solidFill>
              <a:srgbClr val="44009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EE6F02"/>
                  </a:solidFill>
                </a:defRPr>
              </a:pPr>
              <a:endParaRPr/>
            </a:p>
          </p:txBody>
        </p:sp>
        <p:sp>
          <p:nvSpPr>
            <p:cNvPr id="392" name="Linje"/>
            <p:cNvSpPr/>
            <p:nvPr/>
          </p:nvSpPr>
          <p:spPr>
            <a:xfrm>
              <a:off x="44090" y="266699"/>
              <a:ext cx="1887454" cy="1"/>
            </a:xfrm>
            <a:prstGeom prst="line">
              <a:avLst/>
            </a:prstGeom>
            <a:noFill/>
            <a:ln w="19050" cap="flat">
              <a:solidFill>
                <a:srgbClr val="440099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</p:grpSp>
      <p:grpSp>
        <p:nvGrpSpPr>
          <p:cNvPr id="397" name="Gruppera"/>
          <p:cNvGrpSpPr/>
          <p:nvPr/>
        </p:nvGrpSpPr>
        <p:grpSpPr>
          <a:xfrm>
            <a:off x="3482607" y="4757328"/>
            <a:ext cx="6643841" cy="965201"/>
            <a:chOff x="0" y="0"/>
            <a:chExt cx="6643840" cy="965200"/>
          </a:xfrm>
        </p:grpSpPr>
        <p:sp>
          <p:nvSpPr>
            <p:cNvPr id="394" name="Polyphenols to  prevent oxidation"/>
            <p:cNvSpPr txBox="1"/>
            <p:nvPr/>
          </p:nvSpPr>
          <p:spPr>
            <a:xfrm>
              <a:off x="0" y="0"/>
              <a:ext cx="4566848" cy="965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r">
                <a:defRPr sz="2500"/>
              </a:pPr>
              <a:r>
                <a:t>Polyphenols to </a:t>
              </a:r>
              <a:br>
                <a:rPr/>
              </a:br>
              <a:r>
                <a:t>prevent oxidation </a:t>
              </a:r>
            </a:p>
          </p:txBody>
        </p:sp>
        <p:sp>
          <p:nvSpPr>
            <p:cNvPr id="395" name="Cirkel"/>
            <p:cNvSpPr/>
            <p:nvPr/>
          </p:nvSpPr>
          <p:spPr>
            <a:xfrm>
              <a:off x="6518824" y="420091"/>
              <a:ext cx="125017" cy="125017"/>
            </a:xfrm>
            <a:prstGeom prst="ellipse">
              <a:avLst/>
            </a:prstGeom>
            <a:solidFill>
              <a:srgbClr val="44009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EE6F02"/>
                  </a:solidFill>
                </a:defRPr>
              </a:pPr>
              <a:endParaRPr/>
            </a:p>
          </p:txBody>
        </p:sp>
        <p:sp>
          <p:nvSpPr>
            <p:cNvPr id="396" name="Linje"/>
            <p:cNvSpPr/>
            <p:nvPr/>
          </p:nvSpPr>
          <p:spPr>
            <a:xfrm>
              <a:off x="4712296" y="482599"/>
              <a:ext cx="1887454" cy="1"/>
            </a:xfrm>
            <a:prstGeom prst="line">
              <a:avLst/>
            </a:prstGeom>
            <a:noFill/>
            <a:ln w="19050" cap="flat">
              <a:solidFill>
                <a:srgbClr val="440099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</p:grpSp>
      <p:sp>
        <p:nvSpPr>
          <p:cNvPr id="398" name="BalanceOil+…"/>
          <p:cNvSpPr txBox="1"/>
          <p:nvPr/>
        </p:nvSpPr>
        <p:spPr>
          <a:xfrm>
            <a:off x="2806919" y="1276076"/>
            <a:ext cx="18770162" cy="1795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2438338">
              <a:defRPr spc="500"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b="1" spc="0" err="1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BalanceOil</a:t>
            </a:r>
            <a:r>
              <a:rPr b="1" spc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+</a:t>
            </a:r>
          </a:p>
          <a:p>
            <a:pPr defTabSz="2438338">
              <a:defRPr sz="3000"/>
            </a:pPr>
            <a:r>
              <a:t>Balance your body from within with our </a:t>
            </a:r>
            <a:br>
              <a:rPr/>
            </a:br>
            <a:r>
              <a:t>unique, synergistic formula</a:t>
            </a:r>
          </a:p>
        </p:txBody>
      </p:sp>
      <p:grpSp>
        <p:nvGrpSpPr>
          <p:cNvPr id="48" name="Group">
            <a:extLst>
              <a:ext uri="{FF2B5EF4-FFF2-40B4-BE49-F238E27FC236}">
                <a16:creationId xmlns:a16="http://schemas.microsoft.com/office/drawing/2014/main" id="{40408E2E-874A-A857-D60D-89DBFC41B6E6}"/>
              </a:ext>
            </a:extLst>
          </p:cNvPr>
          <p:cNvGrpSpPr/>
          <p:nvPr/>
        </p:nvGrpSpPr>
        <p:grpSpPr>
          <a:xfrm>
            <a:off x="21238510" y="13046569"/>
            <a:ext cx="2555946" cy="1229122"/>
            <a:chOff x="0" y="105176"/>
            <a:chExt cx="2555945" cy="1229120"/>
          </a:xfrm>
        </p:grpSpPr>
        <p:grpSp>
          <p:nvGrpSpPr>
            <p:cNvPr id="49" name="Group">
              <a:extLst>
                <a:ext uri="{FF2B5EF4-FFF2-40B4-BE49-F238E27FC236}">
                  <a16:creationId xmlns:a16="http://schemas.microsoft.com/office/drawing/2014/main" id="{14B4F129-90FB-95B5-7A08-6422776F3CF2}"/>
                </a:ext>
              </a:extLst>
            </p:cNvPr>
            <p:cNvGrpSpPr/>
            <p:nvPr/>
          </p:nvGrpSpPr>
          <p:grpSpPr>
            <a:xfrm>
              <a:off x="0" y="105176"/>
              <a:ext cx="2555945" cy="156535"/>
              <a:chOff x="0" y="99532"/>
              <a:chExt cx="2555944" cy="156534"/>
            </a:xfrm>
          </p:grpSpPr>
          <p:sp>
            <p:nvSpPr>
              <p:cNvPr id="62" name="Circle">
                <a:extLst>
                  <a:ext uri="{FF2B5EF4-FFF2-40B4-BE49-F238E27FC236}">
                    <a16:creationId xmlns:a16="http://schemas.microsoft.com/office/drawing/2014/main" id="{76534DBE-59E2-6920-4CE5-376E3CA8F190}"/>
                  </a:ext>
                </a:extLst>
              </p:cNvPr>
              <p:cNvSpPr/>
              <p:nvPr/>
            </p:nvSpPr>
            <p:spPr>
              <a:xfrm>
                <a:off x="0" y="99532"/>
                <a:ext cx="156535" cy="156535"/>
              </a:xfrm>
              <a:prstGeom prst="ellipse">
                <a:avLst/>
              </a:prstGeom>
              <a:solidFill>
                <a:srgbClr val="EFA21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3" name="Orange Lemon Mint">
                <a:extLst>
                  <a:ext uri="{FF2B5EF4-FFF2-40B4-BE49-F238E27FC236}">
                    <a16:creationId xmlns:a16="http://schemas.microsoft.com/office/drawing/2014/main" id="{AA2141AD-31CD-D1CB-75DA-9A22AB1003CC}"/>
                  </a:ext>
                </a:extLst>
              </p:cNvPr>
              <p:cNvSpPr/>
              <p:nvPr/>
            </p:nvSpPr>
            <p:spPr>
              <a:xfrm>
                <a:off x="241297" y="177800"/>
                <a:ext cx="2314648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 algn="l">
                  <a:defRPr sz="1500"/>
                </a:lvl1pPr>
              </a:lstStyle>
              <a:p>
                <a:r>
                  <a:rPr dirty="0"/>
                  <a:t>Orange Lemon Mint</a:t>
                </a:r>
              </a:p>
            </p:txBody>
          </p:sp>
        </p:grpSp>
        <p:sp>
          <p:nvSpPr>
            <p:cNvPr id="57" name="Lemon">
              <a:extLst>
                <a:ext uri="{FF2B5EF4-FFF2-40B4-BE49-F238E27FC236}">
                  <a16:creationId xmlns:a16="http://schemas.microsoft.com/office/drawing/2014/main" id="{099B596D-1906-8B48-2E3E-B70EBC532961}"/>
                </a:ext>
              </a:extLst>
            </p:cNvPr>
            <p:cNvSpPr/>
            <p:nvPr/>
          </p:nvSpPr>
          <p:spPr>
            <a:xfrm>
              <a:off x="235282" y="1000871"/>
              <a:ext cx="2100867" cy="333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>
                <a:defRPr sz="1500"/>
              </a:lvl1pPr>
            </a:lstStyle>
            <a:p>
              <a:endParaRPr dirty="0"/>
            </a:p>
          </p:txBody>
        </p:sp>
      </p:grpSp>
      <p:grpSp>
        <p:nvGrpSpPr>
          <p:cNvPr id="2" name="Gruppera">
            <a:extLst>
              <a:ext uri="{FF2B5EF4-FFF2-40B4-BE49-F238E27FC236}">
                <a16:creationId xmlns:a16="http://schemas.microsoft.com/office/drawing/2014/main" id="{DFC93A4C-476F-B6F3-2A5D-DD425BDC445E}"/>
              </a:ext>
            </a:extLst>
          </p:cNvPr>
          <p:cNvGrpSpPr/>
          <p:nvPr/>
        </p:nvGrpSpPr>
        <p:grpSpPr>
          <a:xfrm>
            <a:off x="15959533" y="12442753"/>
            <a:ext cx="4880432" cy="849458"/>
            <a:chOff x="0" y="0"/>
            <a:chExt cx="4880430" cy="849457"/>
          </a:xfrm>
        </p:grpSpPr>
        <p:pic>
          <p:nvPicPr>
            <p:cNvPr id="3" name="Bild" descr="Bild">
              <a:extLst>
                <a:ext uri="{FF2B5EF4-FFF2-40B4-BE49-F238E27FC236}">
                  <a16:creationId xmlns:a16="http://schemas.microsoft.com/office/drawing/2014/main" id="{B24A2E07-1669-69B0-C5E9-BD835E0634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849458" cy="8494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" name="Bild" descr="Bild">
              <a:extLst>
                <a:ext uri="{FF2B5EF4-FFF2-40B4-BE49-F238E27FC236}">
                  <a16:creationId xmlns:a16="http://schemas.microsoft.com/office/drawing/2014/main" id="{B21DF077-8A06-EB8C-B4DA-EEAE663D1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07743" y="0"/>
              <a:ext cx="849458" cy="8494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" name="Bild" descr="Bild">
              <a:extLst>
                <a:ext uri="{FF2B5EF4-FFF2-40B4-BE49-F238E27FC236}">
                  <a16:creationId xmlns:a16="http://schemas.microsoft.com/office/drawing/2014/main" id="{8FD0EBFC-E18F-9D15-2198-136A47036D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015486" y="0"/>
              <a:ext cx="849458" cy="8494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" name="Bild" descr="Bild">
              <a:extLst>
                <a:ext uri="{FF2B5EF4-FFF2-40B4-BE49-F238E27FC236}">
                  <a16:creationId xmlns:a16="http://schemas.microsoft.com/office/drawing/2014/main" id="{2ADCBF5B-08D5-EA0C-E812-95D91AE42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023229" y="0"/>
              <a:ext cx="849458" cy="8494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" name="Bild" descr="Bild">
              <a:extLst>
                <a:ext uri="{FF2B5EF4-FFF2-40B4-BE49-F238E27FC236}">
                  <a16:creationId xmlns:a16="http://schemas.microsoft.com/office/drawing/2014/main" id="{DAD6CD64-A67F-653B-177F-212D75E88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030973" y="0"/>
              <a:ext cx="849458" cy="8494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Rektangel"/>
          <p:cNvSpPr/>
          <p:nvPr/>
        </p:nvSpPr>
        <p:spPr>
          <a:xfrm>
            <a:off x="-34052" y="-5160"/>
            <a:ext cx="24452105" cy="13726320"/>
          </a:xfrm>
          <a:prstGeom prst="rect">
            <a:avLst/>
          </a:prstGeom>
          <a:solidFill>
            <a:srgbClr val="C9CDC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557" name="GMOfree-gron.png" descr="GMOfree-gron.png"/>
          <p:cNvPicPr>
            <a:picLocks noChangeAspect="1"/>
          </p:cNvPicPr>
          <p:nvPr/>
        </p:nvPicPr>
        <p:blipFill>
          <a:blip r:embed="rId2"/>
          <a:srcRect l="206"/>
          <a:stretch>
            <a:fillRect/>
          </a:stretch>
        </p:blipFill>
        <p:spPr>
          <a:xfrm>
            <a:off x="16228814" y="8660963"/>
            <a:ext cx="1295605" cy="1292923"/>
          </a:xfrm>
          <a:prstGeom prst="rect">
            <a:avLst/>
          </a:prstGeom>
          <a:ln w="12700">
            <a:miter lim="400000"/>
          </a:ln>
        </p:spPr>
      </p:pic>
      <p:pic>
        <p:nvPicPr>
          <p:cNvPr id="558" name="InformedSport_Logo_RGB.png" descr="InformedSport_Logo_RGB.png"/>
          <p:cNvPicPr>
            <a:picLocks noChangeAspect="1"/>
          </p:cNvPicPr>
          <p:nvPr/>
        </p:nvPicPr>
        <p:blipFill>
          <a:blip r:embed="rId3"/>
          <a:srcRect l="15443" r="15443"/>
          <a:stretch>
            <a:fillRect/>
          </a:stretch>
        </p:blipFill>
        <p:spPr>
          <a:xfrm>
            <a:off x="9875504" y="4766547"/>
            <a:ext cx="1446001" cy="2390289"/>
          </a:xfrm>
          <a:prstGeom prst="rect">
            <a:avLst/>
          </a:prstGeom>
          <a:ln w="12700">
            <a:miter lim="400000"/>
          </a:ln>
        </p:spPr>
      </p:pic>
      <p:pic>
        <p:nvPicPr>
          <p:cNvPr id="559" name="KETO-sv.png" descr="KETO-sv.png"/>
          <p:cNvPicPr>
            <a:picLocks noChangeAspect="1"/>
          </p:cNvPicPr>
          <p:nvPr/>
        </p:nvPicPr>
        <p:blipFill>
          <a:blip r:embed="rId4"/>
          <a:srcRect l="206"/>
          <a:stretch>
            <a:fillRect/>
          </a:stretch>
        </p:blipFill>
        <p:spPr>
          <a:xfrm>
            <a:off x="19354583" y="8660963"/>
            <a:ext cx="1295605" cy="1292923"/>
          </a:xfrm>
          <a:prstGeom prst="rect">
            <a:avLst/>
          </a:prstGeom>
          <a:ln w="12700">
            <a:miter lim="400000"/>
          </a:ln>
        </p:spPr>
      </p:pic>
      <p:pic>
        <p:nvPicPr>
          <p:cNvPr id="560" name="SugarFree-sv.png" descr="SugarFree-sv.png"/>
          <p:cNvPicPr>
            <a:picLocks noChangeAspect="1"/>
          </p:cNvPicPr>
          <p:nvPr/>
        </p:nvPicPr>
        <p:blipFill>
          <a:blip r:embed="rId5"/>
          <a:srcRect l="206"/>
          <a:stretch>
            <a:fillRect/>
          </a:stretch>
        </p:blipFill>
        <p:spPr>
          <a:xfrm>
            <a:off x="9950602" y="8660963"/>
            <a:ext cx="1295605" cy="1292923"/>
          </a:xfrm>
          <a:prstGeom prst="rect">
            <a:avLst/>
          </a:prstGeom>
          <a:ln w="12700">
            <a:miter lim="400000"/>
          </a:ln>
        </p:spPr>
      </p:pic>
      <p:pic>
        <p:nvPicPr>
          <p:cNvPr id="561" name="Gluten-cmyk.png" descr="Gluten-cmyk.png"/>
          <p:cNvPicPr>
            <a:picLocks noChangeAspect="1"/>
          </p:cNvPicPr>
          <p:nvPr/>
        </p:nvPicPr>
        <p:blipFill>
          <a:blip r:embed="rId6"/>
          <a:srcRect l="206"/>
          <a:stretch>
            <a:fillRect/>
          </a:stretch>
        </p:blipFill>
        <p:spPr>
          <a:xfrm>
            <a:off x="13084457" y="8660963"/>
            <a:ext cx="1295605" cy="1292923"/>
          </a:xfrm>
          <a:prstGeom prst="rect">
            <a:avLst/>
          </a:prstGeom>
          <a:ln w="12700">
            <a:miter lim="400000"/>
          </a:ln>
        </p:spPr>
      </p:pic>
      <p:pic>
        <p:nvPicPr>
          <p:cNvPr id="562" name="SoyFree-gron.png" descr="SoyFree-gron.png"/>
          <p:cNvPicPr>
            <a:picLocks noChangeAspect="1"/>
          </p:cNvPicPr>
          <p:nvPr/>
        </p:nvPicPr>
        <p:blipFill>
          <a:blip r:embed="rId7"/>
          <a:srcRect l="206"/>
          <a:stretch>
            <a:fillRect/>
          </a:stretch>
        </p:blipFill>
        <p:spPr>
          <a:xfrm>
            <a:off x="6816835" y="8660963"/>
            <a:ext cx="1295605" cy="1292923"/>
          </a:xfrm>
          <a:prstGeom prst="rect">
            <a:avLst/>
          </a:prstGeom>
          <a:ln w="12700">
            <a:miter lim="400000"/>
          </a:ln>
        </p:spPr>
      </p:pic>
      <p:pic>
        <p:nvPicPr>
          <p:cNvPr id="563" name="GMP-Lysi.ai" descr="GMP-Lysi.ai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09096" y="5157066"/>
            <a:ext cx="1290522" cy="1290639"/>
          </a:xfrm>
          <a:prstGeom prst="rect">
            <a:avLst/>
          </a:prstGeom>
          <a:ln w="12700">
            <a:miter lim="400000"/>
          </a:ln>
        </p:spPr>
      </p:pic>
      <p:pic>
        <p:nvPicPr>
          <p:cNvPr id="564" name="FOS_mandatory_RGB.png" descr="FOS_mandatory_RGB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29660" y="4871066"/>
            <a:ext cx="1870148" cy="1874918"/>
          </a:xfrm>
          <a:prstGeom prst="rect">
            <a:avLst/>
          </a:prstGeom>
          <a:ln w="12700">
            <a:miter lim="400000"/>
          </a:ln>
        </p:spPr>
      </p:pic>
      <p:pic>
        <p:nvPicPr>
          <p:cNvPr id="565" name="Natural-gron.png" descr="Natural-gron.png"/>
          <p:cNvPicPr>
            <a:picLocks noChangeAspect="1"/>
          </p:cNvPicPr>
          <p:nvPr/>
        </p:nvPicPr>
        <p:blipFill>
          <a:blip r:embed="rId10"/>
          <a:srcRect t="204" b="204"/>
          <a:stretch>
            <a:fillRect/>
          </a:stretch>
        </p:blipFill>
        <p:spPr>
          <a:xfrm>
            <a:off x="3703680" y="8662153"/>
            <a:ext cx="1301335" cy="1290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566" name="VeganTM 327C - rgb high-res transparent background.png" descr="VeganTM 327C - rgb high-res transparent backgroun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043259" y="5113929"/>
            <a:ext cx="1963922" cy="1600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67" name="Logo-Halal.ai" descr="Logo-Halal.ai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680870" y="5153421"/>
            <a:ext cx="2643223" cy="1246780"/>
          </a:xfrm>
          <a:prstGeom prst="rect">
            <a:avLst/>
          </a:prstGeom>
          <a:ln w="12700">
            <a:miter lim="400000"/>
          </a:ln>
        </p:spPr>
      </p:pic>
      <p:pic>
        <p:nvPicPr>
          <p:cNvPr id="568" name="DNV-logo-svart-hvitt.png" descr="DNV-logo-svart-hvitt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200358" y="5126629"/>
            <a:ext cx="1380889" cy="1325764"/>
          </a:xfrm>
          <a:prstGeom prst="rect">
            <a:avLst/>
          </a:prstGeom>
          <a:ln w="12700">
            <a:miter lim="400000"/>
          </a:ln>
        </p:spPr>
      </p:pic>
      <p:sp>
        <p:nvSpPr>
          <p:cNvPr id="569" name="DNV-GL certified"/>
          <p:cNvSpPr txBox="1"/>
          <p:nvPr/>
        </p:nvSpPr>
        <p:spPr>
          <a:xfrm>
            <a:off x="15632033" y="6463791"/>
            <a:ext cx="2517539" cy="1144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457200">
              <a:lnSpc>
                <a:spcPts val="3000"/>
              </a:lnSpc>
              <a:spcBef>
                <a:spcPts val="1100"/>
              </a:spcBef>
              <a:tabLst>
                <a:tab pos="25400" algn="l"/>
              </a:tabLst>
              <a:defRPr sz="2000"/>
            </a:lvl1pPr>
          </a:lstStyle>
          <a:p>
            <a:r>
              <a:t>DNV-GL certified</a:t>
            </a:r>
          </a:p>
        </p:txBody>
      </p:sp>
      <p:sp>
        <p:nvSpPr>
          <p:cNvPr id="570" name="Halal certified"/>
          <p:cNvSpPr txBox="1"/>
          <p:nvPr/>
        </p:nvSpPr>
        <p:spPr>
          <a:xfrm>
            <a:off x="18743713" y="6463791"/>
            <a:ext cx="2517539" cy="1144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457200">
              <a:lnSpc>
                <a:spcPts val="3000"/>
              </a:lnSpc>
              <a:spcBef>
                <a:spcPts val="1100"/>
              </a:spcBef>
              <a:tabLst>
                <a:tab pos="25400" algn="l"/>
              </a:tabLst>
              <a:defRPr sz="2000"/>
            </a:lvl1pPr>
          </a:lstStyle>
          <a:p>
            <a:r>
              <a:t>Halal certified</a:t>
            </a:r>
          </a:p>
        </p:txBody>
      </p:sp>
      <p:sp>
        <p:nvSpPr>
          <p:cNvPr id="571" name="Vegan Society"/>
          <p:cNvSpPr txBox="1"/>
          <p:nvPr/>
        </p:nvSpPr>
        <p:spPr>
          <a:xfrm>
            <a:off x="12520353" y="6463791"/>
            <a:ext cx="2517539" cy="1144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457200">
              <a:lnSpc>
                <a:spcPts val="3000"/>
              </a:lnSpc>
              <a:spcBef>
                <a:spcPts val="1100"/>
              </a:spcBef>
              <a:tabLst>
                <a:tab pos="25400" algn="l"/>
              </a:tabLst>
              <a:defRPr sz="2000"/>
            </a:lvl1pPr>
          </a:lstStyle>
          <a:p>
            <a:r>
              <a:rPr lang="sv-SE" dirty="0"/>
              <a:t>The </a:t>
            </a:r>
            <a:r>
              <a:rPr dirty="0"/>
              <a:t>Vegan Society</a:t>
            </a:r>
          </a:p>
        </p:txBody>
      </p:sp>
      <p:sp>
        <p:nvSpPr>
          <p:cNvPr id="572" name="Friend of the Sea"/>
          <p:cNvSpPr txBox="1"/>
          <p:nvPr/>
        </p:nvSpPr>
        <p:spPr>
          <a:xfrm>
            <a:off x="6229348" y="6463791"/>
            <a:ext cx="2517539" cy="1144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457200">
              <a:lnSpc>
                <a:spcPts val="3000"/>
              </a:lnSpc>
              <a:spcBef>
                <a:spcPts val="1100"/>
              </a:spcBef>
              <a:tabLst>
                <a:tab pos="25400" algn="l"/>
              </a:tabLst>
              <a:defRPr sz="2000"/>
            </a:lvl1pPr>
          </a:lstStyle>
          <a:p>
            <a:r>
              <a:t>Friend of the Sea</a:t>
            </a:r>
          </a:p>
        </p:txBody>
      </p:sp>
      <p:sp>
        <p:nvSpPr>
          <p:cNvPr id="573" name="Informed Sport"/>
          <p:cNvSpPr txBox="1"/>
          <p:nvPr/>
        </p:nvSpPr>
        <p:spPr>
          <a:xfrm>
            <a:off x="9341028" y="6463791"/>
            <a:ext cx="2517539" cy="1144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457200">
              <a:lnSpc>
                <a:spcPts val="3000"/>
              </a:lnSpc>
              <a:spcBef>
                <a:spcPts val="1100"/>
              </a:spcBef>
              <a:tabLst>
                <a:tab pos="25400" algn="l"/>
              </a:tabLst>
              <a:defRPr sz="2000"/>
            </a:lvl1pPr>
          </a:lstStyle>
          <a:p>
            <a:r>
              <a:t>Informed Sport</a:t>
            </a:r>
          </a:p>
        </p:txBody>
      </p:sp>
      <p:sp>
        <p:nvSpPr>
          <p:cNvPr id="574" name="GMP certified"/>
          <p:cNvSpPr txBox="1"/>
          <p:nvPr/>
        </p:nvSpPr>
        <p:spPr>
          <a:xfrm>
            <a:off x="3070901" y="6463791"/>
            <a:ext cx="2517539" cy="1144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457200">
              <a:lnSpc>
                <a:spcPts val="3000"/>
              </a:lnSpc>
              <a:spcBef>
                <a:spcPts val="1100"/>
              </a:spcBef>
              <a:tabLst>
                <a:tab pos="25400" algn="l"/>
              </a:tabLst>
              <a:defRPr sz="2000"/>
            </a:lvl1pPr>
          </a:lstStyle>
          <a:p>
            <a:r>
              <a:rPr dirty="0"/>
              <a:t>GMP</a:t>
            </a:r>
            <a:r>
              <a:rPr lang="sv-SE" dirty="0"/>
              <a:t>-</a:t>
            </a:r>
            <a:r>
              <a:rPr dirty="0"/>
              <a:t>certified</a:t>
            </a:r>
          </a:p>
        </p:txBody>
      </p:sp>
      <p:sp>
        <p:nvSpPr>
          <p:cNvPr id="575" name="Non-GMO"/>
          <p:cNvSpPr txBox="1"/>
          <p:nvPr/>
        </p:nvSpPr>
        <p:spPr>
          <a:xfrm>
            <a:off x="15632033" y="10304271"/>
            <a:ext cx="2517539" cy="1144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defTabSz="457200">
              <a:lnSpc>
                <a:spcPts val="3000"/>
              </a:lnSpc>
              <a:spcBef>
                <a:spcPts val="1100"/>
              </a:spcBef>
              <a:tabLst>
                <a:tab pos="25400" algn="l"/>
              </a:tabLst>
              <a:defRPr sz="2000"/>
            </a:lvl1pPr>
          </a:lstStyle>
          <a:p>
            <a:r>
              <a:t>Non-GMO</a:t>
            </a:r>
          </a:p>
        </p:txBody>
      </p:sp>
      <p:sp>
        <p:nvSpPr>
          <p:cNvPr id="576" name="Keto-friendly"/>
          <p:cNvSpPr txBox="1"/>
          <p:nvPr/>
        </p:nvSpPr>
        <p:spPr>
          <a:xfrm>
            <a:off x="18743713" y="10304271"/>
            <a:ext cx="2517539" cy="1144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defTabSz="457200">
              <a:lnSpc>
                <a:spcPts val="3000"/>
              </a:lnSpc>
              <a:spcBef>
                <a:spcPts val="1100"/>
              </a:spcBef>
              <a:tabLst>
                <a:tab pos="25400" algn="l"/>
              </a:tabLst>
              <a:defRPr sz="2000"/>
            </a:lvl1pPr>
          </a:lstStyle>
          <a:p>
            <a:r>
              <a:rPr dirty="0"/>
              <a:t>Keto-friendly</a:t>
            </a:r>
          </a:p>
        </p:txBody>
      </p:sp>
      <p:sp>
        <p:nvSpPr>
          <p:cNvPr id="577" name="Gluten-free"/>
          <p:cNvSpPr txBox="1"/>
          <p:nvPr/>
        </p:nvSpPr>
        <p:spPr>
          <a:xfrm>
            <a:off x="12473586" y="10304271"/>
            <a:ext cx="2517539" cy="1144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defTabSz="457200">
              <a:lnSpc>
                <a:spcPts val="3000"/>
              </a:lnSpc>
              <a:spcBef>
                <a:spcPts val="1100"/>
              </a:spcBef>
              <a:tabLst>
                <a:tab pos="25400" algn="l"/>
              </a:tabLst>
              <a:defRPr sz="2000"/>
            </a:lvl1pPr>
          </a:lstStyle>
          <a:p>
            <a:r>
              <a:t>Gluten-free</a:t>
            </a:r>
          </a:p>
        </p:txBody>
      </p:sp>
      <p:sp>
        <p:nvSpPr>
          <p:cNvPr id="578" name="Soy-free"/>
          <p:cNvSpPr txBox="1"/>
          <p:nvPr/>
        </p:nvSpPr>
        <p:spPr>
          <a:xfrm>
            <a:off x="6229348" y="10304271"/>
            <a:ext cx="2517539" cy="1144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defTabSz="457200">
              <a:lnSpc>
                <a:spcPts val="3000"/>
              </a:lnSpc>
              <a:spcBef>
                <a:spcPts val="1100"/>
              </a:spcBef>
              <a:tabLst>
                <a:tab pos="25400" algn="l"/>
              </a:tabLst>
              <a:defRPr sz="2000"/>
            </a:lvl1pPr>
          </a:lstStyle>
          <a:p>
            <a:r>
              <a:t>Soy-free</a:t>
            </a:r>
          </a:p>
        </p:txBody>
      </p:sp>
      <p:sp>
        <p:nvSpPr>
          <p:cNvPr id="579" name="Sugar-free"/>
          <p:cNvSpPr txBox="1"/>
          <p:nvPr/>
        </p:nvSpPr>
        <p:spPr>
          <a:xfrm>
            <a:off x="9341028" y="10304271"/>
            <a:ext cx="2517539" cy="1144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defTabSz="457200">
              <a:lnSpc>
                <a:spcPts val="3000"/>
              </a:lnSpc>
              <a:spcBef>
                <a:spcPts val="1100"/>
              </a:spcBef>
              <a:tabLst>
                <a:tab pos="25400" algn="l"/>
              </a:tabLst>
              <a:defRPr sz="2000"/>
            </a:lvl1pPr>
          </a:lstStyle>
          <a:p>
            <a:r>
              <a:t>Sugar-free</a:t>
            </a:r>
          </a:p>
        </p:txBody>
      </p:sp>
      <p:sp>
        <p:nvSpPr>
          <p:cNvPr id="580" name="Naturally sourced ingredients"/>
          <p:cNvSpPr txBox="1"/>
          <p:nvPr/>
        </p:nvSpPr>
        <p:spPr>
          <a:xfrm>
            <a:off x="3070901" y="10342371"/>
            <a:ext cx="2517539" cy="1144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defTabSz="457200">
              <a:spcBef>
                <a:spcPts val="1100"/>
              </a:spcBef>
              <a:tabLst>
                <a:tab pos="25400" algn="l"/>
              </a:tabLst>
              <a:defRPr sz="2000"/>
            </a:lvl1pPr>
          </a:lstStyle>
          <a:p>
            <a:r>
              <a:t>Naturally sourced ingredients</a:t>
            </a:r>
          </a:p>
        </p:txBody>
      </p:sp>
      <p:sp>
        <p:nvSpPr>
          <p:cNvPr id="4" name="Our products are made with the  highest quality and care">
            <a:extLst>
              <a:ext uri="{FF2B5EF4-FFF2-40B4-BE49-F238E27FC236}">
                <a16:creationId xmlns:a16="http://schemas.microsoft.com/office/drawing/2014/main" id="{03E0B2C0-ADE0-CB8E-8716-A13798C67EE5}"/>
              </a:ext>
            </a:extLst>
          </p:cNvPr>
          <p:cNvSpPr txBox="1"/>
          <p:nvPr/>
        </p:nvSpPr>
        <p:spPr>
          <a:xfrm>
            <a:off x="2806919" y="1275775"/>
            <a:ext cx="18770162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2438338">
              <a:defRPr spc="500"/>
            </a:pPr>
            <a:r>
              <a:rPr spc="350"/>
              <a:t>Our products are made with the </a:t>
            </a:r>
            <a:br>
              <a:rPr spc="350"/>
            </a:br>
            <a:r>
              <a:rPr b="1" spc="1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sym typeface="Open Sans Semibold"/>
              </a:rPr>
              <a:t>highest quality and care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4" name="Gruppera"/>
          <p:cNvGrpSpPr/>
          <p:nvPr/>
        </p:nvGrpSpPr>
        <p:grpSpPr>
          <a:xfrm>
            <a:off x="-34033" y="3823056"/>
            <a:ext cx="24434552" cy="9916492"/>
            <a:chOff x="0" y="197525"/>
            <a:chExt cx="24434550" cy="9916491"/>
          </a:xfrm>
        </p:grpSpPr>
        <p:sp>
          <p:nvSpPr>
            <p:cNvPr id="582" name="Rektangel"/>
            <p:cNvSpPr/>
            <p:nvPr/>
          </p:nvSpPr>
          <p:spPr>
            <a:xfrm>
              <a:off x="0" y="5729437"/>
              <a:ext cx="24434551" cy="4384580"/>
            </a:xfrm>
            <a:prstGeom prst="rect">
              <a:avLst/>
            </a:prstGeom>
            <a:solidFill>
              <a:srgbClr val="DEEFDB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583" name="GettyImages-682424594-anpassad.ai" descr="GettyImages-682424594-anpassad.ai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598798" y="197525"/>
              <a:ext cx="23318981" cy="63426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85" name="Brain* / immune / growth"/>
          <p:cNvSpPr txBox="1"/>
          <p:nvPr/>
        </p:nvSpPr>
        <p:spPr>
          <a:xfrm>
            <a:off x="2158118" y="10921757"/>
            <a:ext cx="3019922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r>
              <a:t>Brain* / immune / growth</a:t>
            </a:r>
          </a:p>
        </p:txBody>
      </p:sp>
      <p:sp>
        <p:nvSpPr>
          <p:cNvPr id="586" name="Brain* / immune / reproduction /  skin / hair / nails"/>
          <p:cNvSpPr txBox="1"/>
          <p:nvPr/>
        </p:nvSpPr>
        <p:spPr>
          <a:xfrm>
            <a:off x="7197525" y="11086857"/>
            <a:ext cx="3939308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/>
            </a:pPr>
            <a:r>
              <a:rPr dirty="0"/>
              <a:t>Brain* / immune / reproduction / </a:t>
            </a:r>
            <a:br>
              <a:rPr dirty="0"/>
            </a:br>
            <a:r>
              <a:rPr dirty="0"/>
              <a:t>skin / hair / nails</a:t>
            </a:r>
          </a:p>
        </p:txBody>
      </p:sp>
      <p:sp>
        <p:nvSpPr>
          <p:cNvPr id="587" name="Brain* / immune / heart**"/>
          <p:cNvSpPr txBox="1"/>
          <p:nvPr/>
        </p:nvSpPr>
        <p:spPr>
          <a:xfrm>
            <a:off x="13229346" y="11112983"/>
            <a:ext cx="3118520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r>
              <a:rPr dirty="0"/>
              <a:t>Brain* / immune / heart**</a:t>
            </a:r>
          </a:p>
        </p:txBody>
      </p:sp>
      <p:sp>
        <p:nvSpPr>
          <p:cNvPr id="588" name="Brain* / immune / heart** / joint /  healthy metabolic ageing…"/>
          <p:cNvSpPr txBox="1"/>
          <p:nvPr/>
        </p:nvSpPr>
        <p:spPr>
          <a:xfrm>
            <a:off x="18704149" y="11123842"/>
            <a:ext cx="4090863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/>
            </a:pPr>
            <a:r>
              <a:rPr dirty="0"/>
              <a:t>Brain* / immune / heart** / joint / </a:t>
            </a:r>
            <a:br>
              <a:rPr dirty="0"/>
            </a:br>
            <a:r>
              <a:rPr dirty="0"/>
              <a:t>healthy metabolic aging / bones</a:t>
            </a:r>
          </a:p>
        </p:txBody>
      </p:sp>
      <p:sp>
        <p:nvSpPr>
          <p:cNvPr id="589" name="Linje"/>
          <p:cNvSpPr/>
          <p:nvPr/>
        </p:nvSpPr>
        <p:spPr>
          <a:xfrm>
            <a:off x="3286" y="10915266"/>
            <a:ext cx="24377426" cy="1"/>
          </a:xfrm>
          <a:prstGeom prst="line">
            <a:avLst/>
          </a:prstGeom>
          <a:ln w="50800">
            <a:solidFill>
              <a:srgbClr val="A291CC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grpSp>
        <p:nvGrpSpPr>
          <p:cNvPr id="592" name="Gruppera"/>
          <p:cNvGrpSpPr/>
          <p:nvPr/>
        </p:nvGrpSpPr>
        <p:grpSpPr>
          <a:xfrm>
            <a:off x="674898" y="12878869"/>
            <a:ext cx="9510503" cy="669664"/>
            <a:chOff x="0" y="20691"/>
            <a:chExt cx="9510502" cy="669658"/>
          </a:xfrm>
        </p:grpSpPr>
        <p:sp>
          <p:nvSpPr>
            <p:cNvPr id="590" name="** The beneficial effect is obtained with a daily intake of 250 mg of DHA."/>
            <p:cNvSpPr/>
            <p:nvPr/>
          </p:nvSpPr>
          <p:spPr>
            <a:xfrm>
              <a:off x="1" y="297680"/>
              <a:ext cx="9510501" cy="3926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 defTabSz="457200">
                <a:lnSpc>
                  <a:spcPts val="2500"/>
                </a:lnSpc>
                <a:spcBef>
                  <a:spcPts val="1200"/>
                </a:spcBef>
                <a:defRPr sz="1500"/>
              </a:pPr>
              <a:r>
                <a:t>** The beneficial effect is obtained with </a:t>
              </a:r>
              <a:r>
                <a:rPr spc="-6"/>
                <a:t>a daily intake of 250 mg of DHA.</a:t>
              </a:r>
            </a:p>
          </p:txBody>
        </p:sp>
        <p:sp>
          <p:nvSpPr>
            <p:cNvPr id="591" name="* The beneficial effect is obtained with a daily intake of 250 mg of EPA and DHA."/>
            <p:cNvSpPr/>
            <p:nvPr/>
          </p:nvSpPr>
          <p:spPr>
            <a:xfrm>
              <a:off x="0" y="20691"/>
              <a:ext cx="9510502" cy="3926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 defTabSz="457200">
                <a:lnSpc>
                  <a:spcPts val="2500"/>
                </a:lnSpc>
                <a:spcBef>
                  <a:spcPts val="1200"/>
                </a:spcBef>
                <a:defRPr sz="1500"/>
              </a:pPr>
              <a:r>
                <a:t>  * The beneficial effect is obtained with </a:t>
              </a:r>
              <a:r>
                <a:rPr spc="-6"/>
                <a:t>a daily intake of 250 mg of EPA and DHA.</a:t>
              </a:r>
            </a:p>
          </p:txBody>
        </p:sp>
      </p:grpSp>
      <p:sp>
        <p:nvSpPr>
          <p:cNvPr id="594" name="100 years"/>
          <p:cNvSpPr txBox="1"/>
          <p:nvPr/>
        </p:nvSpPr>
        <p:spPr>
          <a:xfrm>
            <a:off x="21702487" y="10380109"/>
            <a:ext cx="2287847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60000"/>
              </a:lnSpc>
              <a:defRPr sz="2500">
                <a:solidFill>
                  <a:srgbClr val="470897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100 years</a:t>
            </a:r>
          </a:p>
        </p:txBody>
      </p:sp>
      <p:sp>
        <p:nvSpPr>
          <p:cNvPr id="595" name="6 months"/>
          <p:cNvSpPr txBox="1"/>
          <p:nvPr/>
        </p:nvSpPr>
        <p:spPr>
          <a:xfrm>
            <a:off x="181075" y="10380109"/>
            <a:ext cx="2633509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60000"/>
              </a:lnSpc>
              <a:defRPr sz="2500">
                <a:solidFill>
                  <a:srgbClr val="470897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6 months</a:t>
            </a:r>
          </a:p>
        </p:txBody>
      </p:sp>
      <p:sp>
        <p:nvSpPr>
          <p:cNvPr id="596" name="50 years"/>
          <p:cNvSpPr txBox="1"/>
          <p:nvPr/>
        </p:nvSpPr>
        <p:spPr>
          <a:xfrm>
            <a:off x="14586294" y="10380109"/>
            <a:ext cx="2287846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60000"/>
              </a:lnSpc>
              <a:defRPr sz="2500">
                <a:solidFill>
                  <a:srgbClr val="470897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50 years</a:t>
            </a:r>
          </a:p>
        </p:txBody>
      </p:sp>
      <p:sp>
        <p:nvSpPr>
          <p:cNvPr id="597" name="20 years"/>
          <p:cNvSpPr txBox="1"/>
          <p:nvPr/>
        </p:nvSpPr>
        <p:spPr>
          <a:xfrm>
            <a:off x="7297268" y="10380109"/>
            <a:ext cx="2633510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60000"/>
              </a:lnSpc>
              <a:defRPr sz="2500">
                <a:solidFill>
                  <a:srgbClr val="470897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20 years</a:t>
            </a:r>
          </a:p>
        </p:txBody>
      </p:sp>
      <p:sp>
        <p:nvSpPr>
          <p:cNvPr id="2" name="There are health benefits at every stage of life">
            <a:extLst>
              <a:ext uri="{FF2B5EF4-FFF2-40B4-BE49-F238E27FC236}">
                <a16:creationId xmlns:a16="http://schemas.microsoft.com/office/drawing/2014/main" id="{364EB137-1AFD-E075-DAEF-9D4A99FE4D14}"/>
              </a:ext>
            </a:extLst>
          </p:cNvPr>
          <p:cNvSpPr txBox="1"/>
          <p:nvPr/>
        </p:nvSpPr>
        <p:spPr>
          <a:xfrm>
            <a:off x="2806919" y="1416439"/>
            <a:ext cx="18770162" cy="7297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2438338">
              <a:lnSpc>
                <a:spcPct val="80000"/>
              </a:lnSpc>
              <a:defRPr spc="500"/>
            </a:pPr>
            <a:r>
              <a:rPr spc="350"/>
              <a:t>There are </a:t>
            </a:r>
            <a:r>
              <a:rPr b="1" spc="1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sym typeface="Open Sans Semibold"/>
              </a:rPr>
              <a:t>health benefits</a:t>
            </a:r>
            <a:r>
              <a:rPr b="1" spc="1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sym typeface="Open Sans"/>
              </a:rPr>
              <a:t> </a:t>
            </a:r>
            <a:r>
              <a:rPr spc="350"/>
              <a:t>at every stage of life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• Commission regulation (EU 1924/2006 and 432/2012)"/>
          <p:cNvSpPr txBox="1"/>
          <p:nvPr/>
        </p:nvSpPr>
        <p:spPr>
          <a:xfrm>
            <a:off x="208973" y="13169419"/>
            <a:ext cx="7469813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2" algn="l" defTabSz="457200">
              <a:defRPr sz="1500" b="1" i="1">
                <a:latin typeface="Open Sans"/>
                <a:ea typeface="Open Sans"/>
                <a:cs typeface="Open Sans"/>
                <a:sym typeface="Open Sans"/>
              </a:defRPr>
            </a:pPr>
            <a:r>
              <a:rPr b="0" dirty="0"/>
              <a:t>• </a:t>
            </a:r>
            <a:r>
              <a:rPr b="0" dirty="0">
                <a:latin typeface="+mn-lt"/>
                <a:ea typeface="+mn-ea"/>
                <a:cs typeface="+mn-cs"/>
                <a:sym typeface="Open Sans Light"/>
              </a:rPr>
              <a:t>Commission regulation (EU 1924/2006 and 432/2012)</a:t>
            </a:r>
          </a:p>
        </p:txBody>
      </p:sp>
      <p:pic>
        <p:nvPicPr>
          <p:cNvPr id="600" name="Lila_ikoner_3.png" descr="Lila_ikoner_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81678" y="3537974"/>
            <a:ext cx="1036964" cy="1036965"/>
          </a:xfrm>
          <a:prstGeom prst="rect">
            <a:avLst/>
          </a:prstGeom>
          <a:ln w="12700">
            <a:miter lim="400000"/>
          </a:ln>
        </p:spPr>
      </p:pic>
      <p:pic>
        <p:nvPicPr>
          <p:cNvPr id="601" name="Lila_ikoner_19.png" descr="Lila_ikoner_1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86710" y="4833518"/>
            <a:ext cx="1036964" cy="1036965"/>
          </a:xfrm>
          <a:prstGeom prst="rect">
            <a:avLst/>
          </a:prstGeom>
          <a:ln w="12700">
            <a:miter lim="400000"/>
          </a:ln>
        </p:spPr>
      </p:pic>
      <p:pic>
        <p:nvPicPr>
          <p:cNvPr id="602" name="Lila_ikoner_20.png" descr="Lila_ikoner_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86710" y="6188679"/>
            <a:ext cx="1036964" cy="1036965"/>
          </a:xfrm>
          <a:prstGeom prst="rect">
            <a:avLst/>
          </a:prstGeom>
          <a:ln w="12700">
            <a:miter lim="400000"/>
          </a:ln>
        </p:spPr>
      </p:pic>
      <p:sp>
        <p:nvSpPr>
          <p:cNvPr id="603" name="Protects cells against  oxidative stress*"/>
          <p:cNvSpPr txBox="1"/>
          <p:nvPr/>
        </p:nvSpPr>
        <p:spPr>
          <a:xfrm>
            <a:off x="18237559" y="3484273"/>
            <a:ext cx="5850237" cy="1144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l" defTabSz="457200">
              <a:lnSpc>
                <a:spcPts val="3000"/>
              </a:lnSpc>
              <a:spcBef>
                <a:spcPts val="1100"/>
              </a:spcBef>
              <a:tabLst>
                <a:tab pos="25400" algn="l"/>
              </a:tabLst>
              <a:defRPr sz="2500"/>
            </a:pPr>
            <a:r>
              <a:t>Protects cells against </a:t>
            </a:r>
            <a:br>
              <a:rPr/>
            </a:br>
            <a:r>
              <a:t>oxidative stress*</a:t>
            </a:r>
          </a:p>
        </p:txBody>
      </p:sp>
      <p:sp>
        <p:nvSpPr>
          <p:cNvPr id="604" name="Normal absorption/utilization  of calcium and phosphorus*"/>
          <p:cNvSpPr txBox="1"/>
          <p:nvPr/>
        </p:nvSpPr>
        <p:spPr>
          <a:xfrm>
            <a:off x="18245583" y="4820976"/>
            <a:ext cx="5274205" cy="1062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l" defTabSz="457200">
              <a:spcBef>
                <a:spcPts val="1100"/>
              </a:spcBef>
              <a:tabLst>
                <a:tab pos="25400" algn="l"/>
              </a:tabLst>
              <a:defRPr sz="2500" spc="-72"/>
            </a:pPr>
            <a:r>
              <a:t>Normal absorption/utilization </a:t>
            </a:r>
            <a:br>
              <a:rPr/>
            </a:br>
            <a:r>
              <a:t>of calcium and phosphorus*</a:t>
            </a:r>
          </a:p>
        </p:txBody>
      </p:sp>
      <p:sp>
        <p:nvSpPr>
          <p:cNvPr id="605" name="Normal blood calcium levels*"/>
          <p:cNvSpPr txBox="1"/>
          <p:nvPr/>
        </p:nvSpPr>
        <p:spPr>
          <a:xfrm>
            <a:off x="18245583" y="6306422"/>
            <a:ext cx="5415857" cy="801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l" defTabSz="457200">
              <a:lnSpc>
                <a:spcPts val="3000"/>
              </a:lnSpc>
              <a:spcBef>
                <a:spcPts val="1100"/>
              </a:spcBef>
              <a:tabLst>
                <a:tab pos="25400" algn="l"/>
              </a:tabLst>
              <a:defRPr sz="2500" spc="-41"/>
            </a:lvl1pPr>
          </a:lstStyle>
          <a:p>
            <a:r>
              <a:t>Normal blood calcium levels*</a:t>
            </a:r>
          </a:p>
        </p:txBody>
      </p:sp>
      <p:pic>
        <p:nvPicPr>
          <p:cNvPr id="606" name="Lila_ikoner_6.png" descr="Lila_ikoner_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94004" y="8885828"/>
            <a:ext cx="1016001" cy="10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07" name="Lila_ikoner_9.png" descr="Lila_ikoner_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75503" y="6199161"/>
            <a:ext cx="1016001" cy="10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08" name="Lila_ikoner_12.png" descr="Lila_ikoner_12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75503" y="7544415"/>
            <a:ext cx="1016001" cy="10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09" name="Lila_ikoner_18.png" descr="Lila_ikoner_18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75503" y="8885828"/>
            <a:ext cx="1016001" cy="10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610" name="Normal blood pressure*"/>
          <p:cNvSpPr txBox="1"/>
          <p:nvPr/>
        </p:nvSpPr>
        <p:spPr>
          <a:xfrm>
            <a:off x="9889973" y="6457452"/>
            <a:ext cx="5088746" cy="4994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3000"/>
              </a:lnSpc>
              <a:spcBef>
                <a:spcPts val="1100"/>
              </a:spcBef>
              <a:tabLst>
                <a:tab pos="25400" algn="l"/>
              </a:tabLst>
              <a:defRPr sz="2500" spc="-20"/>
            </a:lvl1pPr>
          </a:lstStyle>
          <a:p>
            <a:r>
              <a:t>Normal blood pressure*</a:t>
            </a:r>
          </a:p>
        </p:txBody>
      </p:sp>
      <p:sp>
        <p:nvSpPr>
          <p:cNvPr id="611" name="Normal cell division*"/>
          <p:cNvSpPr txBox="1"/>
          <p:nvPr/>
        </p:nvSpPr>
        <p:spPr>
          <a:xfrm>
            <a:off x="9889973" y="7802706"/>
            <a:ext cx="5273906" cy="4994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3000"/>
              </a:lnSpc>
              <a:spcBef>
                <a:spcPts val="1100"/>
              </a:spcBef>
              <a:tabLst>
                <a:tab pos="25400" algn="l"/>
              </a:tabLst>
              <a:defRPr sz="2500"/>
            </a:lvl1pPr>
          </a:lstStyle>
          <a:p>
            <a:r>
              <a:t>Normal cell division*</a:t>
            </a:r>
          </a:p>
        </p:txBody>
      </p:sp>
      <p:sp>
        <p:nvSpPr>
          <p:cNvPr id="612" name="Normal blood  triglyceride levels*"/>
          <p:cNvSpPr txBox="1"/>
          <p:nvPr/>
        </p:nvSpPr>
        <p:spPr>
          <a:xfrm>
            <a:off x="9889973" y="8953620"/>
            <a:ext cx="5320473" cy="8804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lnSpc>
                <a:spcPts val="3000"/>
              </a:lnSpc>
              <a:spcBef>
                <a:spcPts val="1100"/>
              </a:spcBef>
              <a:tabLst>
                <a:tab pos="25400" algn="l"/>
              </a:tabLst>
              <a:defRPr sz="2500"/>
            </a:pPr>
            <a:r>
              <a:t>Normal blood </a:t>
            </a:r>
            <a:br>
              <a:rPr/>
            </a:br>
            <a:r>
              <a:t>triglyceride levels*</a:t>
            </a:r>
          </a:p>
        </p:txBody>
      </p:sp>
      <p:sp>
        <p:nvSpPr>
          <p:cNvPr id="613" name="Lowers/reduces blood cholesterol*"/>
          <p:cNvSpPr txBox="1"/>
          <p:nvPr/>
        </p:nvSpPr>
        <p:spPr>
          <a:xfrm>
            <a:off x="18233873" y="9144120"/>
            <a:ext cx="5320473" cy="4994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3000"/>
              </a:lnSpc>
              <a:spcBef>
                <a:spcPts val="1100"/>
              </a:spcBef>
              <a:tabLst>
                <a:tab pos="25400" algn="l"/>
              </a:tabLst>
              <a:defRPr sz="2500" spc="-52"/>
            </a:lvl1pPr>
          </a:lstStyle>
          <a:p>
            <a:r>
              <a:t>Lowers/reduces blood cholesterol*</a:t>
            </a:r>
          </a:p>
        </p:txBody>
      </p:sp>
      <p:pic>
        <p:nvPicPr>
          <p:cNvPr id="614" name="Lila_ikoner_5.png" descr="Lila_ikoner_5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72222" y="4844000"/>
            <a:ext cx="1016001" cy="10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15" name="Lila_ikoner_17.png" descr="Lila_ikoner_17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77269" y="3548456"/>
            <a:ext cx="1016001" cy="10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616" name="Normal bone structure*"/>
          <p:cNvSpPr txBox="1"/>
          <p:nvPr/>
        </p:nvSpPr>
        <p:spPr>
          <a:xfrm>
            <a:off x="9891738" y="3806747"/>
            <a:ext cx="5464509" cy="4994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3000"/>
              </a:lnSpc>
              <a:spcBef>
                <a:spcPts val="1100"/>
              </a:spcBef>
              <a:tabLst>
                <a:tab pos="25400" algn="l"/>
              </a:tabLst>
              <a:defRPr sz="2500"/>
            </a:lvl1pPr>
          </a:lstStyle>
          <a:p>
            <a:r>
              <a:t>Normal bone structure*</a:t>
            </a:r>
          </a:p>
        </p:txBody>
      </p:sp>
      <p:sp>
        <p:nvSpPr>
          <p:cNvPr id="617" name="Fights oxidative stress*"/>
          <p:cNvSpPr txBox="1"/>
          <p:nvPr/>
        </p:nvSpPr>
        <p:spPr>
          <a:xfrm>
            <a:off x="9912091" y="5102291"/>
            <a:ext cx="5531172" cy="4994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lnSpc>
                <a:spcPts val="3000"/>
              </a:lnSpc>
              <a:spcBef>
                <a:spcPts val="1100"/>
              </a:spcBef>
              <a:tabLst>
                <a:tab pos="25400" algn="l"/>
              </a:tabLst>
              <a:defRPr sz="2500"/>
            </a:pPr>
            <a:r>
              <a:rPr spc="-52"/>
              <a:t>Fights </a:t>
            </a:r>
            <a:r>
              <a:t>oxidative stress*</a:t>
            </a:r>
          </a:p>
        </p:txBody>
      </p:sp>
      <p:pic>
        <p:nvPicPr>
          <p:cNvPr id="618" name="Lila_ikoner_4.png" descr="Lila_ikoner_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6456" y="7544415"/>
            <a:ext cx="1016001" cy="10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19" name="Lila_ikoner_10.png" descr="Lila_ikoner_10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6456" y="8885828"/>
            <a:ext cx="1016001" cy="10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20" name="Lila_ikoner_15.png" descr="Lila_ikoner_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973556" y="7544415"/>
            <a:ext cx="1016001" cy="10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621" name="Normal vision*"/>
          <p:cNvSpPr txBox="1"/>
          <p:nvPr/>
        </p:nvSpPr>
        <p:spPr>
          <a:xfrm>
            <a:off x="2097956" y="7802706"/>
            <a:ext cx="5000826" cy="4994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3000"/>
              </a:lnSpc>
              <a:spcBef>
                <a:spcPts val="1100"/>
              </a:spcBef>
              <a:tabLst>
                <a:tab pos="25400" algn="l"/>
              </a:tabLst>
              <a:defRPr sz="2500"/>
            </a:lvl1pPr>
          </a:lstStyle>
          <a:p>
            <a:r>
              <a:t>Normal vision*</a:t>
            </a:r>
          </a:p>
        </p:txBody>
      </p:sp>
      <p:sp>
        <p:nvSpPr>
          <p:cNvPr id="622" name="Normal teeth*"/>
          <p:cNvSpPr txBox="1"/>
          <p:nvPr/>
        </p:nvSpPr>
        <p:spPr>
          <a:xfrm>
            <a:off x="2097956" y="9144120"/>
            <a:ext cx="4679039" cy="4994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3000"/>
              </a:lnSpc>
              <a:spcBef>
                <a:spcPts val="1100"/>
              </a:spcBef>
              <a:tabLst>
                <a:tab pos="25400" algn="l"/>
              </a:tabLst>
              <a:defRPr sz="2500"/>
            </a:lvl1pPr>
          </a:lstStyle>
          <a:p>
            <a:r>
              <a:t>Normal teeth*</a:t>
            </a:r>
          </a:p>
        </p:txBody>
      </p:sp>
      <p:sp>
        <p:nvSpPr>
          <p:cNvPr id="623" name="Normal muscle function*"/>
          <p:cNvSpPr txBox="1"/>
          <p:nvPr/>
        </p:nvSpPr>
        <p:spPr>
          <a:xfrm>
            <a:off x="18252355" y="7802706"/>
            <a:ext cx="4679039" cy="4994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3000"/>
              </a:lnSpc>
              <a:spcBef>
                <a:spcPts val="1100"/>
              </a:spcBef>
              <a:tabLst>
                <a:tab pos="25400" algn="l"/>
              </a:tabLst>
              <a:defRPr sz="2500"/>
            </a:lvl1pPr>
          </a:lstStyle>
          <a:p>
            <a:r>
              <a:t>Normal muscle function* </a:t>
            </a:r>
          </a:p>
        </p:txBody>
      </p:sp>
      <p:sp>
        <p:nvSpPr>
          <p:cNvPr id="624" name="Normal brain function*"/>
          <p:cNvSpPr txBox="1"/>
          <p:nvPr/>
        </p:nvSpPr>
        <p:spPr>
          <a:xfrm>
            <a:off x="2100179" y="3806747"/>
            <a:ext cx="3418440" cy="4994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ts val="3000"/>
              </a:lnSpc>
              <a:spcBef>
                <a:spcPts val="500"/>
              </a:spcBef>
              <a:tabLst>
                <a:tab pos="25400" algn="l"/>
              </a:tabLst>
              <a:defRPr sz="2500"/>
            </a:lvl1pPr>
          </a:lstStyle>
          <a:p>
            <a:r>
              <a:t>Normal brain function*</a:t>
            </a:r>
          </a:p>
        </p:txBody>
      </p:sp>
      <p:sp>
        <p:nvSpPr>
          <p:cNvPr id="625" name="Normal heart function*"/>
          <p:cNvSpPr txBox="1"/>
          <p:nvPr/>
        </p:nvSpPr>
        <p:spPr>
          <a:xfrm>
            <a:off x="2098297" y="5102291"/>
            <a:ext cx="3444640" cy="4994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ts val="3000"/>
              </a:lnSpc>
              <a:spcBef>
                <a:spcPts val="500"/>
              </a:spcBef>
              <a:tabLst>
                <a:tab pos="25400" algn="l"/>
              </a:tabLst>
              <a:defRPr sz="2500"/>
            </a:lvl1pPr>
          </a:lstStyle>
          <a:p>
            <a:r>
              <a:t>Normal heart function*</a:t>
            </a:r>
          </a:p>
        </p:txBody>
      </p:sp>
      <p:sp>
        <p:nvSpPr>
          <p:cNvPr id="626" name="Normal immune function*"/>
          <p:cNvSpPr txBox="1"/>
          <p:nvPr/>
        </p:nvSpPr>
        <p:spPr>
          <a:xfrm>
            <a:off x="2108325" y="6457452"/>
            <a:ext cx="3866165" cy="4994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ts val="3000"/>
              </a:lnSpc>
              <a:spcBef>
                <a:spcPts val="500"/>
              </a:spcBef>
              <a:tabLst>
                <a:tab pos="25400" algn="l"/>
              </a:tabLst>
              <a:defRPr sz="2500"/>
            </a:lvl1pPr>
          </a:lstStyle>
          <a:p>
            <a:r>
              <a:t>Normal immune function*</a:t>
            </a:r>
          </a:p>
        </p:txBody>
      </p:sp>
      <p:sp>
        <p:nvSpPr>
          <p:cNvPr id="627" name="REFERENCES"/>
          <p:cNvSpPr txBox="1"/>
          <p:nvPr/>
        </p:nvSpPr>
        <p:spPr>
          <a:xfrm>
            <a:off x="691573" y="12843647"/>
            <a:ext cx="2394527" cy="445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457200">
              <a:lnSpc>
                <a:spcPct val="120000"/>
              </a:lnSpc>
              <a:defRPr sz="2000"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t>REFERENCES</a:t>
            </a:r>
          </a:p>
        </p:txBody>
      </p:sp>
      <p:sp>
        <p:nvSpPr>
          <p:cNvPr id="628" name="Normal development of the eye  of the fetus and breastfed infants*"/>
          <p:cNvSpPr txBox="1"/>
          <p:nvPr/>
        </p:nvSpPr>
        <p:spPr>
          <a:xfrm>
            <a:off x="9889973" y="10249396"/>
            <a:ext cx="5320473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2500"/>
            </a:pPr>
            <a:r>
              <a:t>Normal development of the eye </a:t>
            </a:r>
            <a:br>
              <a:rPr/>
            </a:br>
            <a:r>
              <a:t>of the fetus and breastfed infants*</a:t>
            </a:r>
          </a:p>
        </p:txBody>
      </p:sp>
      <p:sp>
        <p:nvSpPr>
          <p:cNvPr id="629" name="Visual development of infants up to  12 months of age*"/>
          <p:cNvSpPr txBox="1"/>
          <p:nvPr/>
        </p:nvSpPr>
        <p:spPr>
          <a:xfrm>
            <a:off x="18233873" y="10295980"/>
            <a:ext cx="5320473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2500"/>
            </a:pPr>
            <a:r>
              <a:t>Visual development of infants </a:t>
            </a:r>
            <a:br>
              <a:rPr lang="sv-SE"/>
            </a:br>
            <a:r>
              <a:t>up to 12 months of age*</a:t>
            </a:r>
          </a:p>
        </p:txBody>
      </p:sp>
      <p:sp>
        <p:nvSpPr>
          <p:cNvPr id="630" name="Normal brain development of the fetus and breastfed infants*"/>
          <p:cNvSpPr txBox="1"/>
          <p:nvPr/>
        </p:nvSpPr>
        <p:spPr>
          <a:xfrm>
            <a:off x="2097956" y="10249396"/>
            <a:ext cx="4679039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500"/>
            </a:lvl1pPr>
          </a:lstStyle>
          <a:p>
            <a:r>
              <a:t>Normal brain development of the fetus and breastfed infants*</a:t>
            </a:r>
          </a:p>
        </p:txBody>
      </p:sp>
      <p:pic>
        <p:nvPicPr>
          <p:cNvPr id="631" name="SYMBOLER_Customer-Offer-54_Rityta 1 copy.png" descr="SYMBOLER_Customer-Offer-54_Rityta 1 copy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7165" y="10184705"/>
            <a:ext cx="1094717" cy="1094717"/>
          </a:xfrm>
          <a:prstGeom prst="rect">
            <a:avLst/>
          </a:prstGeom>
          <a:ln w="12700">
            <a:miter lim="400000"/>
          </a:ln>
        </p:spPr>
      </p:pic>
      <p:pic>
        <p:nvPicPr>
          <p:cNvPr id="632" name="SYMBOLER_Customer-Offer-23.png" descr="SYMBOLER_Customer-Offer-23.png"/>
          <p:cNvPicPr>
            <a:picLocks noChangeAspect="1"/>
          </p:cNvPicPr>
          <p:nvPr/>
        </p:nvPicPr>
        <p:blipFill>
          <a:blip r:embed="rId15"/>
          <a:srcRect l="93" r="93"/>
          <a:stretch>
            <a:fillRect/>
          </a:stretch>
        </p:blipFill>
        <p:spPr>
          <a:xfrm>
            <a:off x="8636213" y="10191750"/>
            <a:ext cx="1094481" cy="1094481"/>
          </a:xfrm>
          <a:prstGeom prst="rect">
            <a:avLst/>
          </a:prstGeom>
          <a:ln w="12700">
            <a:miter lim="400000"/>
          </a:ln>
        </p:spPr>
      </p:pic>
      <p:pic>
        <p:nvPicPr>
          <p:cNvPr id="633" name="SYMBOLER_Customer-Offer-23.png" descr="SYMBOLER_Customer-Offer-23.png"/>
          <p:cNvPicPr>
            <a:picLocks noChangeAspect="1"/>
          </p:cNvPicPr>
          <p:nvPr/>
        </p:nvPicPr>
        <p:blipFill>
          <a:blip r:embed="rId15"/>
          <a:srcRect l="93" r="93"/>
          <a:stretch>
            <a:fillRect/>
          </a:stretch>
        </p:blipFill>
        <p:spPr>
          <a:xfrm>
            <a:off x="16934264" y="10191750"/>
            <a:ext cx="1094482" cy="1094481"/>
          </a:xfrm>
          <a:prstGeom prst="rect">
            <a:avLst/>
          </a:prstGeom>
          <a:ln w="12700">
            <a:miter lim="400000"/>
          </a:ln>
        </p:spPr>
      </p:pic>
      <p:pic>
        <p:nvPicPr>
          <p:cNvPr id="634" name="SYMBOLER_Customer-Offer-55.png" descr="SYMBOLER_Customer-Offer-55.png"/>
          <p:cNvPicPr>
            <a:picLocks noChangeAspect="1"/>
          </p:cNvPicPr>
          <p:nvPr/>
        </p:nvPicPr>
        <p:blipFill>
          <a:blip r:embed="rId16"/>
          <a:srcRect t="93" b="93"/>
          <a:stretch>
            <a:fillRect/>
          </a:stretch>
        </p:blipFill>
        <p:spPr>
          <a:xfrm>
            <a:off x="768356" y="6157291"/>
            <a:ext cx="1099896" cy="1099896"/>
          </a:xfrm>
          <a:prstGeom prst="rect">
            <a:avLst/>
          </a:prstGeom>
          <a:ln w="12700">
            <a:miter lim="400000"/>
          </a:ln>
        </p:spPr>
      </p:pic>
      <p:pic>
        <p:nvPicPr>
          <p:cNvPr id="635" name="SYMBOLER_Customer-Offer-53.png" descr="SYMBOLER_Customer-Offer-53.png"/>
          <p:cNvPicPr>
            <a:picLocks noChangeAspect="1"/>
          </p:cNvPicPr>
          <p:nvPr/>
        </p:nvPicPr>
        <p:blipFill>
          <a:blip r:embed="rId17"/>
          <a:srcRect t="93" b="93"/>
          <a:stretch>
            <a:fillRect/>
          </a:stretch>
        </p:blipFill>
        <p:spPr>
          <a:xfrm>
            <a:off x="768356" y="4804709"/>
            <a:ext cx="1094483" cy="1094483"/>
          </a:xfrm>
          <a:prstGeom prst="rect">
            <a:avLst/>
          </a:prstGeom>
          <a:ln w="12700">
            <a:miter lim="400000"/>
          </a:ln>
        </p:spPr>
      </p:pic>
      <p:pic>
        <p:nvPicPr>
          <p:cNvPr id="636" name="SYMBOLER_Customer-Offer_Rityta 1 copy.png" descr="SYMBOLER_Customer-Offer_Rityta 1 copy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68356" y="3504800"/>
            <a:ext cx="1103186" cy="1103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hese 18 health claims are approved by EFSA">
            <a:extLst>
              <a:ext uri="{FF2B5EF4-FFF2-40B4-BE49-F238E27FC236}">
                <a16:creationId xmlns:a16="http://schemas.microsoft.com/office/drawing/2014/main" id="{F741369D-8FB7-2103-B42D-02D4899E3E25}"/>
              </a:ext>
            </a:extLst>
          </p:cNvPr>
          <p:cNvSpPr txBox="1"/>
          <p:nvPr/>
        </p:nvSpPr>
        <p:spPr>
          <a:xfrm>
            <a:off x="2806919" y="1416439"/>
            <a:ext cx="18770162" cy="729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2438338">
              <a:lnSpc>
                <a:spcPct val="80000"/>
              </a:lnSpc>
              <a:defRPr b="1" spc="350">
                <a:latin typeface="Open Sans"/>
                <a:ea typeface="Open Sans"/>
                <a:cs typeface="Open Sans"/>
                <a:sym typeface="Open Sans"/>
              </a:defRPr>
            </a:pPr>
            <a:r>
              <a:rPr b="0">
                <a:latin typeface="+mn-lt"/>
                <a:ea typeface="+mn-ea"/>
                <a:cs typeface="+mn-cs"/>
                <a:sym typeface="Open Sans Light"/>
              </a:rPr>
              <a:t>These 18 health claims ar</a:t>
            </a:r>
            <a:r>
              <a:rPr lang="sv-SE" b="0">
                <a:latin typeface="+mn-lt"/>
                <a:ea typeface="+mn-ea"/>
                <a:cs typeface="+mn-cs"/>
                <a:sym typeface="Open Sans Light"/>
              </a:rPr>
              <a:t>e </a:t>
            </a:r>
            <a:r>
              <a:rPr lang="sv-SE" b="1" spc="1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sym typeface="Open Sans Light"/>
              </a:rPr>
              <a:t>approved by EFSA</a:t>
            </a:r>
            <a:endParaRPr b="1" spc="10">
              <a:latin typeface="Open Sans Semibold" panose="020B0606030504020204" pitchFamily="34" charset="0"/>
              <a:ea typeface="Open Sans Semibold" panose="020B0606030504020204" pitchFamily="34" charset="0"/>
              <a:cs typeface="Open Sans Semibold" panose="020B0606030504020204" pitchFamily="34" charset="0"/>
              <a:sym typeface="Open Sans Semi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212FCAF0-A9F7-9FE9-479A-E1E8D804D6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599" y="-70270"/>
            <a:ext cx="24508924" cy="13786270"/>
          </a:xfrm>
          <a:prstGeom prst="rect">
            <a:avLst/>
          </a:prstGeom>
        </p:spPr>
      </p:pic>
      <p:pic>
        <p:nvPicPr>
          <p:cNvPr id="4" name="gradient.png" descr="gradient.png">
            <a:extLst>
              <a:ext uri="{FF2B5EF4-FFF2-40B4-BE49-F238E27FC236}">
                <a16:creationId xmlns:a16="http://schemas.microsoft.com/office/drawing/2014/main" id="{F39C28CD-FE7F-637F-4920-4C2560B069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8599" y="-142587"/>
            <a:ext cx="16351096" cy="9197491"/>
          </a:xfrm>
          <a:prstGeom prst="rect">
            <a:avLst/>
          </a:prstGeom>
          <a:ln w="12700">
            <a:miter lim="400000"/>
          </a:ln>
        </p:spPr>
      </p:pic>
      <p:sp>
        <p:nvSpPr>
          <p:cNvPr id="641" name="95% of those taking Zinzino  Balance supplements are  back in balance after 120 days"/>
          <p:cNvSpPr txBox="1"/>
          <p:nvPr/>
        </p:nvSpPr>
        <p:spPr>
          <a:xfrm>
            <a:off x="751184" y="451554"/>
            <a:ext cx="22926661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algn="l" defTabSz="457200">
              <a:defRPr spc="350"/>
            </a:pPr>
            <a:r>
              <a:rPr dirty="0"/>
              <a:t>95% of those taking Zinzino Balance supplements are </a:t>
            </a:r>
            <a:br>
              <a:rPr b="1" spc="0" dirty="0">
                <a:latin typeface="Open Sans"/>
                <a:ea typeface="Open Sans"/>
                <a:cs typeface="Open Sans"/>
                <a:sym typeface="Open Sans"/>
              </a:rPr>
            </a:br>
            <a:r>
              <a:rPr b="1" spc="10" dirty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sym typeface="Open Sans Semibold"/>
              </a:rPr>
              <a:t>back in balance after 120 days</a:t>
            </a:r>
          </a:p>
        </p:txBody>
      </p:sp>
      <p:sp>
        <p:nvSpPr>
          <p:cNvPr id="642" name="Money-Back Guarantee:  Applies if you have an Omega-6:3 Balance of 3:1 or better on your first BalanceTest.  This offer is only valid if a monthly subscription was chosen."/>
          <p:cNvSpPr txBox="1"/>
          <p:nvPr/>
        </p:nvSpPr>
        <p:spPr>
          <a:xfrm>
            <a:off x="1907574" y="11886271"/>
            <a:ext cx="11608706" cy="1130301"/>
          </a:xfrm>
          <a:prstGeom prst="rect">
            <a:avLst/>
          </a:prstGeom>
          <a:ln w="12700">
            <a:miter lim="400000"/>
          </a:ln>
          <a:effectLst>
            <a:outerShdw blurRad="698500" dist="25400" dir="5400000" rotWithShape="0">
              <a:srgbClr val="FFFFFF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2000" spc="39"/>
            </a:pPr>
            <a:r>
              <a:rPr>
                <a:latin typeface="Open Sans Semibold"/>
                <a:ea typeface="Open Sans Semibold"/>
                <a:cs typeface="Open Sans Semibold"/>
                <a:sym typeface="Open Sans Semibold"/>
              </a:rPr>
              <a:t>Money-Back Guarantee: </a:t>
            </a:r>
            <a:br>
              <a:rPr/>
            </a:br>
            <a:r>
              <a:t>Applies if you have an Omega-6:3 Balance of 3:1 or better on your first BalanceTest. </a:t>
            </a:r>
            <a:br>
              <a:rPr/>
            </a:br>
            <a:r>
              <a:t>This offer is only valid if a monthly subscription was chosen.</a:t>
            </a:r>
          </a:p>
        </p:txBody>
      </p:sp>
      <p:pic>
        <p:nvPicPr>
          <p:cNvPr id="643" name="moneybackgarandy.png" descr="moneybackgarandy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921" y="11980174"/>
            <a:ext cx="942495" cy="94249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46" name="Gruppera"/>
          <p:cNvGrpSpPr/>
          <p:nvPr/>
        </p:nvGrpSpPr>
        <p:grpSpPr>
          <a:xfrm>
            <a:off x="789284" y="2201659"/>
            <a:ext cx="13783966" cy="1949252"/>
            <a:chOff x="-1" y="88899"/>
            <a:chExt cx="5333266" cy="1949244"/>
          </a:xfrm>
        </p:grpSpPr>
        <p:sp>
          <p:nvSpPr>
            <p:cNvPr id="644" name="My personal result…"/>
            <p:cNvSpPr/>
            <p:nvPr/>
          </p:nvSpPr>
          <p:spPr>
            <a:xfrm>
              <a:off x="-1" y="88899"/>
              <a:ext cx="5333266" cy="1949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/>
            <a:p>
              <a:pPr algn="l" defTabSz="457200">
                <a:defRPr sz="3000">
                  <a:latin typeface="Open Sans Semibold"/>
                  <a:ea typeface="Open Sans Semibold"/>
                  <a:cs typeface="Open Sans Semibold"/>
                  <a:sym typeface="Open Sans Semibold"/>
                </a:defRPr>
              </a:pPr>
              <a:r>
                <a:rPr dirty="0"/>
                <a:t>My personal result</a:t>
              </a:r>
              <a:r>
                <a:rPr lang="sr-Latn-RS" dirty="0"/>
                <a:t>                 Omega-6 : Omega-3</a:t>
              </a:r>
              <a:r>
                <a:rPr dirty="0"/>
                <a:t> </a:t>
              </a:r>
              <a:r>
                <a:rPr lang="sr-Latn-RS" dirty="0"/>
                <a:t>             Omega-3 </a:t>
              </a:r>
              <a:r>
                <a:rPr lang="sr-Latn-RS" dirty="0" err="1"/>
                <a:t>Index</a:t>
              </a:r>
              <a:endParaRPr dirty="0"/>
            </a:p>
            <a:p>
              <a:pPr algn="l" defTabSz="457200">
                <a:defRPr sz="3000" b="1"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b="0" dirty="0">
                  <a:latin typeface="+mn-lt"/>
                  <a:ea typeface="+mn-ea"/>
                  <a:cs typeface="+mn-cs"/>
                  <a:sym typeface="Open Sans Light"/>
                </a:rPr>
                <a:t>Before</a:t>
              </a:r>
              <a:endParaRPr dirty="0">
                <a:solidFill>
                  <a:schemeClr val="accent5">
                    <a:hueOff val="444211"/>
                    <a:satOff val="14915"/>
                    <a:lumOff val="-22857"/>
                  </a:schemeClr>
                </a:solidFill>
              </a:endParaRPr>
            </a:p>
            <a:p>
              <a:pPr algn="l" defTabSz="457200">
                <a:defRPr sz="3000"/>
              </a:pPr>
              <a:r>
                <a:rPr dirty="0"/>
                <a:t>After</a:t>
              </a:r>
              <a:r>
                <a:rPr lang="sr-Latn-RS" dirty="0"/>
                <a:t> 120 </a:t>
              </a:r>
              <a:r>
                <a:rPr lang="sr-Latn-RS" dirty="0" err="1"/>
                <a:t>days</a:t>
              </a:r>
              <a:endParaRPr lang="sr-Latn-RS" dirty="0"/>
            </a:p>
            <a:p>
              <a:pPr algn="l" defTabSz="457200">
                <a:defRPr sz="3000"/>
              </a:pPr>
              <a:r>
                <a:rPr lang="sr-Latn-RS" dirty="0" err="1"/>
                <a:t>After</a:t>
              </a:r>
              <a:r>
                <a:rPr lang="sr-Latn-RS" dirty="0"/>
                <a:t> 3 </a:t>
              </a:r>
              <a:r>
                <a:rPr lang="sr-Latn-RS" dirty="0" err="1"/>
                <a:t>years</a:t>
              </a:r>
              <a:endParaRPr dirty="0"/>
            </a:p>
          </p:txBody>
        </p:sp>
        <p:sp>
          <p:nvSpPr>
            <p:cNvPr id="645" name="10.4:1…"/>
            <p:cNvSpPr/>
            <p:nvPr/>
          </p:nvSpPr>
          <p:spPr>
            <a:xfrm>
              <a:off x="2124294" y="537416"/>
              <a:ext cx="789887" cy="14875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/>
            <a:p>
              <a:pPr algn="r" defTabSz="457200">
                <a:defRPr sz="3000" b="1"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lang="en-GB" b="0" dirty="0">
                  <a:solidFill>
                    <a:schemeClr val="accent5">
                      <a:hueOff val="444211"/>
                      <a:satOff val="14915"/>
                      <a:lumOff val="-22857"/>
                    </a:schemeClr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49</a:t>
              </a:r>
              <a:r>
                <a:rPr b="0" dirty="0">
                  <a:solidFill>
                    <a:schemeClr val="accent5">
                      <a:hueOff val="444211"/>
                      <a:satOff val="14915"/>
                      <a:lumOff val="-22857"/>
                    </a:schemeClr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.</a:t>
              </a:r>
              <a:r>
                <a:rPr lang="en-GB" b="0" dirty="0">
                  <a:solidFill>
                    <a:schemeClr val="accent5">
                      <a:hueOff val="444211"/>
                      <a:satOff val="14915"/>
                      <a:lumOff val="-22857"/>
                    </a:schemeClr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2</a:t>
              </a:r>
              <a:r>
                <a:rPr lang="sr-Latn-RS" b="0" dirty="0">
                  <a:solidFill>
                    <a:schemeClr val="accent5">
                      <a:hueOff val="444211"/>
                      <a:satOff val="14915"/>
                      <a:lumOff val="-22857"/>
                    </a:schemeClr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 </a:t>
              </a:r>
              <a:r>
                <a:rPr b="0" dirty="0">
                  <a:solidFill>
                    <a:schemeClr val="accent5">
                      <a:hueOff val="444211"/>
                      <a:satOff val="14915"/>
                      <a:lumOff val="-22857"/>
                    </a:schemeClr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:</a:t>
              </a:r>
              <a:r>
                <a:rPr lang="sr-Latn-RS" b="0" dirty="0">
                  <a:solidFill>
                    <a:schemeClr val="accent5">
                      <a:hueOff val="444211"/>
                      <a:satOff val="14915"/>
                      <a:lumOff val="-22857"/>
                    </a:schemeClr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 </a:t>
              </a:r>
              <a:r>
                <a:rPr b="0" dirty="0">
                  <a:solidFill>
                    <a:schemeClr val="accent5">
                      <a:hueOff val="444211"/>
                      <a:satOff val="14915"/>
                      <a:lumOff val="-22857"/>
                    </a:schemeClr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1</a:t>
              </a:r>
              <a:endParaRPr dirty="0">
                <a:solidFill>
                  <a:schemeClr val="accent5">
                    <a:hueOff val="444211"/>
                    <a:satOff val="14915"/>
                    <a:lumOff val="-22857"/>
                  </a:schemeClr>
                </a:solidFill>
              </a:endParaRPr>
            </a:p>
            <a:p>
              <a:pPr algn="r" defTabSz="457200">
                <a:defRPr sz="3000"/>
              </a:pPr>
              <a:r>
                <a:rPr lang="sr-Latn-RS" dirty="0">
                  <a:solidFill>
                    <a:schemeClr val="accent3">
                      <a:lumMod val="75000"/>
                    </a:schemeClr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4,</a:t>
              </a:r>
              <a:r>
                <a:rPr dirty="0">
                  <a:solidFill>
                    <a:schemeClr val="accent3">
                      <a:lumMod val="75000"/>
                    </a:schemeClr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1</a:t>
              </a:r>
              <a:r>
                <a:rPr lang="sr-Latn-RS" dirty="0">
                  <a:solidFill>
                    <a:schemeClr val="accent3">
                      <a:lumMod val="75000"/>
                    </a:schemeClr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 </a:t>
              </a:r>
              <a:r>
                <a:rPr dirty="0">
                  <a:solidFill>
                    <a:schemeClr val="accent3">
                      <a:lumMod val="75000"/>
                    </a:schemeClr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:</a:t>
              </a:r>
              <a:r>
                <a:rPr lang="sr-Latn-RS" dirty="0">
                  <a:solidFill>
                    <a:schemeClr val="accent3">
                      <a:lumMod val="75000"/>
                    </a:schemeClr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 </a:t>
              </a:r>
              <a:r>
                <a:rPr dirty="0">
                  <a:solidFill>
                    <a:schemeClr val="accent3">
                      <a:lumMod val="75000"/>
                    </a:schemeClr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1</a:t>
              </a:r>
              <a:endParaRPr lang="en-GB" dirty="0">
                <a:solidFill>
                  <a:schemeClr val="accent3">
                    <a:lumMod val="75000"/>
                  </a:schemeClr>
                </a:solidFill>
                <a:latin typeface="Open Sans Semibold"/>
                <a:ea typeface="Open Sans Semibold"/>
                <a:cs typeface="Open Sans Semibold"/>
                <a:sym typeface="Open Sans Semibold"/>
              </a:endParaRPr>
            </a:p>
            <a:p>
              <a:pPr algn="r" defTabSz="457200">
                <a:defRPr sz="3000"/>
              </a:pPr>
              <a:r>
                <a:rPr lang="en-GB" dirty="0">
                  <a:solidFill>
                    <a:srgbClr val="00AA52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1,7</a:t>
              </a:r>
              <a:r>
                <a:rPr lang="sr-Latn-RS" dirty="0">
                  <a:solidFill>
                    <a:srgbClr val="00AA52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 : 1</a:t>
              </a:r>
              <a:endParaRPr dirty="0">
                <a:solidFill>
                  <a:srgbClr val="00AA52"/>
                </a:solidFill>
                <a:latin typeface="Open Sans Semibold"/>
                <a:ea typeface="Open Sans Semibold"/>
                <a:cs typeface="Open Sans Semibold"/>
                <a:sym typeface="Open Sans Semibold"/>
              </a:endParaRPr>
            </a:p>
          </p:txBody>
        </p:sp>
      </p:grpSp>
      <p:pic>
        <p:nvPicPr>
          <p:cNvPr id="2" name="Picture 1" descr="A screenshot of a phone&#10;&#10;Description automatically generated">
            <a:extLst>
              <a:ext uri="{FF2B5EF4-FFF2-40B4-BE49-F238E27FC236}">
                <a16:creationId xmlns:a16="http://schemas.microsoft.com/office/drawing/2014/main" id="{A5B95A49-92B2-38AA-8CD5-86AC74D200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02" y="4586514"/>
            <a:ext cx="22854044" cy="7039045"/>
          </a:xfrm>
          <a:prstGeom prst="rect">
            <a:avLst/>
          </a:prstGeom>
        </p:spPr>
      </p:pic>
      <p:sp>
        <p:nvSpPr>
          <p:cNvPr id="5" name="10.4:1…">
            <a:extLst>
              <a:ext uri="{FF2B5EF4-FFF2-40B4-BE49-F238E27FC236}">
                <a16:creationId xmlns:a16="http://schemas.microsoft.com/office/drawing/2014/main" id="{9598BEA2-517E-9DF1-26BD-935F7877FB47}"/>
              </a:ext>
            </a:extLst>
          </p:cNvPr>
          <p:cNvSpPr/>
          <p:nvPr/>
        </p:nvSpPr>
        <p:spPr>
          <a:xfrm>
            <a:off x="10661080" y="2637713"/>
            <a:ext cx="2041484" cy="14875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t">
            <a:spAutoFit/>
          </a:bodyPr>
          <a:lstStyle/>
          <a:p>
            <a:pPr algn="r" defTabSz="457200">
              <a:defRPr sz="3000" b="1">
                <a:latin typeface="Open Sans"/>
                <a:ea typeface="Open Sans"/>
                <a:cs typeface="Open Sans"/>
                <a:sym typeface="Open Sans"/>
              </a:defRPr>
            </a:pPr>
            <a:r>
              <a:rPr b="0" dirty="0">
                <a:solidFill>
                  <a:schemeClr val="accent5">
                    <a:hueOff val="444211"/>
                    <a:satOff val="14915"/>
                    <a:lumOff val="-22857"/>
                  </a:schemeClr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1</a:t>
            </a:r>
            <a:r>
              <a:rPr lang="sr-Latn-RS" b="0" dirty="0">
                <a:solidFill>
                  <a:schemeClr val="accent5">
                    <a:hueOff val="444211"/>
                    <a:satOff val="14915"/>
                    <a:lumOff val="-22857"/>
                  </a:schemeClr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,9%</a:t>
            </a:r>
            <a:endParaRPr dirty="0">
              <a:solidFill>
                <a:schemeClr val="accent5">
                  <a:hueOff val="444211"/>
                  <a:satOff val="14915"/>
                  <a:lumOff val="-22857"/>
                </a:schemeClr>
              </a:solidFill>
            </a:endParaRPr>
          </a:p>
          <a:p>
            <a:pPr algn="r" defTabSz="457200">
              <a:defRPr sz="3000"/>
            </a:pPr>
            <a:r>
              <a:rPr lang="sr-Latn-RS" dirty="0">
                <a:solidFill>
                  <a:schemeClr val="accent3">
                    <a:lumMod val="75000"/>
                  </a:schemeClr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6,3%</a:t>
            </a:r>
            <a:endParaRPr lang="en-GB" dirty="0">
              <a:solidFill>
                <a:schemeClr val="accent3">
                  <a:lumMod val="75000"/>
                </a:schemeClr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algn="r" defTabSz="457200">
              <a:defRPr sz="3000"/>
            </a:pPr>
            <a:r>
              <a:rPr lang="sr-Latn-RS" dirty="0">
                <a:solidFill>
                  <a:srgbClr val="00AA5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8%</a:t>
            </a:r>
            <a:endParaRPr dirty="0">
              <a:solidFill>
                <a:srgbClr val="00AA52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8" name="TEST-eu-business-presentation-part-1-without-coffee.035.jpg" descr="TEST-eu-business-presentation-part-1-without-coffee.035.jpg"/>
          <p:cNvPicPr>
            <a:picLocks noChangeAspect="1"/>
          </p:cNvPicPr>
          <p:nvPr/>
        </p:nvPicPr>
        <p:blipFill rotWithShape="1">
          <a:blip r:embed="rId3"/>
          <a:srcRect l="249"/>
          <a:stretch/>
        </p:blipFill>
        <p:spPr>
          <a:xfrm>
            <a:off x="-1" y="-20661"/>
            <a:ext cx="24396701" cy="1375732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2" name="Reaching a balance between Omega-6  and Omega-3 is the first step to feel good,  stay fit and be healthy…">
            <a:extLst>
              <a:ext uri="{FF2B5EF4-FFF2-40B4-BE49-F238E27FC236}">
                <a16:creationId xmlns:a16="http://schemas.microsoft.com/office/drawing/2014/main" id="{EDDBAE76-9957-CD46-BBF2-51761B782AD6}"/>
              </a:ext>
            </a:extLst>
          </p:cNvPr>
          <p:cNvSpPr/>
          <p:nvPr/>
        </p:nvSpPr>
        <p:spPr>
          <a:xfrm>
            <a:off x="776948" y="1295674"/>
            <a:ext cx="14054620" cy="34560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t">
            <a:spAutoFit/>
          </a:bodyPr>
          <a:lstStyle/>
          <a:p>
            <a:pPr algn="l" defTabSz="457200">
              <a:defRPr spc="350"/>
            </a:pPr>
            <a:r>
              <a:t>Reaching a balance between Omega-6 </a:t>
            </a:r>
            <a:br>
              <a:rPr/>
            </a:br>
            <a:r>
              <a:t>and Omega-3 is </a:t>
            </a:r>
            <a:r>
              <a:rPr b="1" spc="1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sym typeface="Open Sans Semibold"/>
              </a:rPr>
              <a:t>the first step to feel good, stay fit and be healthy</a:t>
            </a:r>
            <a:endParaRPr lang="sv-SE" b="1" spc="10">
              <a:latin typeface="Open Sans Semibold" panose="020B0606030504020204" pitchFamily="34" charset="0"/>
              <a:ea typeface="Open Sans Semibold" panose="020B0606030504020204" pitchFamily="34" charset="0"/>
              <a:cs typeface="Open Sans Semibold" panose="020B0606030504020204" pitchFamily="34" charset="0"/>
              <a:sym typeface="Open Sans Semibold"/>
            </a:endParaRPr>
          </a:p>
          <a:p>
            <a:pPr algn="l" defTabSz="457200">
              <a:lnSpc>
                <a:spcPts val="5500"/>
              </a:lnSpc>
              <a:defRPr spc="350"/>
            </a:pPr>
            <a:endParaRPr spc="0"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algn="l" defTabSz="457200">
              <a:lnSpc>
                <a:spcPts val="2500"/>
              </a:lnSpc>
              <a:defRPr sz="3000"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t>Now let’s take a look at our other products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inobiotic-plus-1178062665-2485x2321px-110dpi.jpg" descr="zinobiotic-plus-1178062665-2485x2321px-110dpi.jpg">
            <a:extLst>
              <a:ext uri="{FF2B5EF4-FFF2-40B4-BE49-F238E27FC236}">
                <a16:creationId xmlns:a16="http://schemas.microsoft.com/office/drawing/2014/main" id="{58ECC503-F4A2-46E5-EAFD-DD74681A77B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72" r="972"/>
          <a:stretch>
            <a:fillRect/>
          </a:stretch>
        </p:blipFill>
        <p:spPr>
          <a:xfrm>
            <a:off x="9984500" y="0"/>
            <a:ext cx="14399500" cy="1371600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652" name="• 8 EFSA claims"/>
          <p:cNvSpPr txBox="1"/>
          <p:nvPr/>
        </p:nvSpPr>
        <p:spPr>
          <a:xfrm>
            <a:off x="196273" y="12915418"/>
            <a:ext cx="3820520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lvl="2" algn="l" defTabSz="457200">
              <a:defRPr sz="1500" b="1" i="1">
                <a:latin typeface="Open Sans"/>
                <a:ea typeface="Open Sans"/>
                <a:cs typeface="Open Sans"/>
                <a:sym typeface="Open Sans"/>
              </a:defRPr>
            </a:pPr>
            <a:r>
              <a:rPr b="0"/>
              <a:t>• </a:t>
            </a:r>
            <a:r>
              <a:rPr b="0">
                <a:latin typeface="+mn-lt"/>
                <a:ea typeface="+mn-ea"/>
                <a:cs typeface="+mn-cs"/>
                <a:sym typeface="Open Sans Light"/>
              </a:rPr>
              <a:t>8 EFSA claims</a:t>
            </a:r>
          </a:p>
        </p:txBody>
      </p:sp>
      <p:grpSp>
        <p:nvGrpSpPr>
          <p:cNvPr id="659" name="Gruppera"/>
          <p:cNvGrpSpPr/>
          <p:nvPr/>
        </p:nvGrpSpPr>
        <p:grpSpPr>
          <a:xfrm>
            <a:off x="635762" y="4380511"/>
            <a:ext cx="8694205" cy="2512136"/>
            <a:chOff x="0" y="0"/>
            <a:chExt cx="8694203" cy="2512135"/>
          </a:xfrm>
        </p:grpSpPr>
        <p:sp>
          <p:nvSpPr>
            <p:cNvPr id="653" name="Healthy bowel functions"/>
            <p:cNvSpPr txBox="1"/>
            <p:nvPr/>
          </p:nvSpPr>
          <p:spPr>
            <a:xfrm>
              <a:off x="1027452" y="1821112"/>
              <a:ext cx="7666752" cy="6541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 defTabSz="457200">
                <a:lnSpc>
                  <a:spcPts val="6300"/>
                </a:lnSpc>
                <a:defRPr sz="3000" spc="150"/>
              </a:lvl1pPr>
            </a:lstStyle>
            <a:p>
              <a:pPr>
                <a:lnSpc>
                  <a:spcPct val="100000"/>
                </a:lnSpc>
              </a:pPr>
              <a:r>
                <a:rPr dirty="0"/>
                <a:t>Healthy bowel function</a:t>
              </a:r>
            </a:p>
          </p:txBody>
        </p:sp>
        <p:sp>
          <p:nvSpPr>
            <p:cNvPr id="654" name="Gut health"/>
            <p:cNvSpPr txBox="1"/>
            <p:nvPr/>
          </p:nvSpPr>
          <p:spPr>
            <a:xfrm>
              <a:off x="1027452" y="938408"/>
              <a:ext cx="7666752" cy="6541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 defTabSz="457200">
                <a:lnSpc>
                  <a:spcPts val="6300"/>
                </a:lnSpc>
                <a:defRPr sz="3000" spc="150"/>
              </a:lvl1pPr>
            </a:lstStyle>
            <a:p>
              <a:pPr>
                <a:lnSpc>
                  <a:spcPct val="100000"/>
                </a:lnSpc>
              </a:pPr>
              <a:r>
                <a:t>Gut health</a:t>
              </a:r>
            </a:p>
          </p:txBody>
        </p:sp>
        <p:sp>
          <p:nvSpPr>
            <p:cNvPr id="655" name="Dietary fiber blend"/>
            <p:cNvSpPr txBox="1"/>
            <p:nvPr/>
          </p:nvSpPr>
          <p:spPr>
            <a:xfrm>
              <a:off x="1027452" y="55704"/>
              <a:ext cx="7666752" cy="6541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 defTabSz="457200">
                <a:lnSpc>
                  <a:spcPts val="6300"/>
                </a:lnSpc>
                <a:defRPr sz="3000" spc="150"/>
              </a:lvl1pPr>
            </a:lstStyle>
            <a:p>
              <a:pPr>
                <a:lnSpc>
                  <a:spcPct val="100000"/>
                </a:lnSpc>
              </a:pPr>
              <a:r>
                <a:t>Dietary fiber blend</a:t>
              </a:r>
            </a:p>
          </p:txBody>
        </p:sp>
        <p:pic>
          <p:nvPicPr>
            <p:cNvPr id="656" name="SYMBOLER_zinobiotic-plus-blue.png" descr="SYMBOLER_zinobiotic-plus-blue.png"/>
            <p:cNvPicPr>
              <a:picLocks noChangeAspect="1"/>
            </p:cNvPicPr>
            <p:nvPr/>
          </p:nvPicPr>
          <p:blipFill>
            <a:blip r:embed="rId4"/>
            <a:srcRect l="57482" t="20832" r="39553"/>
            <a:stretch>
              <a:fillRect/>
            </a:stretch>
          </p:blipFill>
          <p:spPr>
            <a:xfrm>
              <a:off x="0" y="1759107"/>
              <a:ext cx="787919" cy="7530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57" name="SYMBOLER_zinobiotic-plus-blue.png" descr="SYMBOLER_zinobiotic-plus-blue.png"/>
            <p:cNvPicPr>
              <a:picLocks noChangeAspect="1"/>
            </p:cNvPicPr>
            <p:nvPr/>
          </p:nvPicPr>
          <p:blipFill>
            <a:blip r:embed="rId4"/>
            <a:srcRect l="96956" t="16826" r="79" b="2670"/>
            <a:stretch>
              <a:fillRect/>
            </a:stretch>
          </p:blipFill>
          <p:spPr>
            <a:xfrm>
              <a:off x="12700" y="0"/>
              <a:ext cx="787919" cy="7657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58" name="SYMBOLER_zinobiotic-plus-blue.png" descr="SYMBOLER_zinobiotic-plus-blue.png"/>
            <p:cNvPicPr>
              <a:picLocks noChangeAspect="1"/>
            </p:cNvPicPr>
            <p:nvPr/>
          </p:nvPicPr>
          <p:blipFill>
            <a:blip r:embed="rId4"/>
            <a:srcRect l="54" t="20832" r="96981"/>
            <a:stretch>
              <a:fillRect/>
            </a:stretch>
          </p:blipFill>
          <p:spPr>
            <a:xfrm>
              <a:off x="0" y="889103"/>
              <a:ext cx="787919" cy="7530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74" name="ZinoBiotic+…"/>
          <p:cNvSpPr txBox="1"/>
          <p:nvPr/>
        </p:nvSpPr>
        <p:spPr>
          <a:xfrm>
            <a:off x="751185" y="1292542"/>
            <a:ext cx="8858190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 sz="6000" spc="419"/>
            </a:pPr>
            <a:r>
              <a:rPr sz="5000" spc="350" err="1"/>
              <a:t>ZinoBiotic</a:t>
            </a:r>
            <a:r>
              <a:rPr sz="5000" spc="350"/>
              <a:t>+</a:t>
            </a:r>
          </a:p>
          <a:p>
            <a:pPr algn="l" defTabSz="457200">
              <a:defRPr sz="3000"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sv-SE"/>
              <a:t>Resto</a:t>
            </a:r>
            <a:r>
              <a:t>re your gut health</a:t>
            </a:r>
          </a:p>
        </p:txBody>
      </p:sp>
      <p:grpSp>
        <p:nvGrpSpPr>
          <p:cNvPr id="18" name="Grupp 17">
            <a:extLst>
              <a:ext uri="{FF2B5EF4-FFF2-40B4-BE49-F238E27FC236}">
                <a16:creationId xmlns:a16="http://schemas.microsoft.com/office/drawing/2014/main" id="{54572A3C-1D2E-4D52-64DE-F67D5A8DEE12}"/>
              </a:ext>
            </a:extLst>
          </p:cNvPr>
          <p:cNvGrpSpPr/>
          <p:nvPr/>
        </p:nvGrpSpPr>
        <p:grpSpPr>
          <a:xfrm>
            <a:off x="17345928" y="11916258"/>
            <a:ext cx="6837329" cy="1840808"/>
            <a:chOff x="17345928" y="11916258"/>
            <a:chExt cx="6837329" cy="1840808"/>
          </a:xfrm>
        </p:grpSpPr>
        <p:pic>
          <p:nvPicPr>
            <p:cNvPr id="5" name="InformedSport_Logo_RGB.png" descr="InformedSport_Logo_RGB.png">
              <a:extLst>
                <a:ext uri="{FF2B5EF4-FFF2-40B4-BE49-F238E27FC236}">
                  <a16:creationId xmlns:a16="http://schemas.microsoft.com/office/drawing/2014/main" id="{41B35AD6-2755-6418-9D60-DCB4E20BAD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5443" r="15443"/>
            <a:stretch>
              <a:fillRect/>
            </a:stretch>
          </p:blipFill>
          <p:spPr>
            <a:xfrm>
              <a:off x="21638755" y="11916258"/>
              <a:ext cx="1113593" cy="18408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" name="VeganTM - white.png" descr="VeganTM - white.png">
              <a:extLst>
                <a:ext uri="{FF2B5EF4-FFF2-40B4-BE49-F238E27FC236}">
                  <a16:creationId xmlns:a16="http://schemas.microsoft.com/office/drawing/2014/main" id="{4D553E6D-9B9A-B906-63E2-C213C7B4A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22799818" y="12260411"/>
              <a:ext cx="1383439" cy="11169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8" name="Gruppera">
              <a:extLst>
                <a:ext uri="{FF2B5EF4-FFF2-40B4-BE49-F238E27FC236}">
                  <a16:creationId xmlns:a16="http://schemas.microsoft.com/office/drawing/2014/main" id="{AD67EDE2-1D79-D859-FAC7-37767A2E87A6}"/>
                </a:ext>
              </a:extLst>
            </p:cNvPr>
            <p:cNvGrpSpPr/>
            <p:nvPr/>
          </p:nvGrpSpPr>
          <p:grpSpPr>
            <a:xfrm>
              <a:off x="19519769" y="12227442"/>
              <a:ext cx="987907" cy="987908"/>
              <a:chOff x="0" y="0"/>
              <a:chExt cx="987906" cy="987906"/>
            </a:xfrm>
          </p:grpSpPr>
          <p:sp>
            <p:nvSpPr>
              <p:cNvPr id="14" name="Cirkel">
                <a:extLst>
                  <a:ext uri="{FF2B5EF4-FFF2-40B4-BE49-F238E27FC236}">
                    <a16:creationId xmlns:a16="http://schemas.microsoft.com/office/drawing/2014/main" id="{11905AA9-9FF7-4659-98B2-59181FC3DB7F}"/>
                  </a:ext>
                </a:extLst>
              </p:cNvPr>
              <p:cNvSpPr/>
              <p:nvPr/>
            </p:nvSpPr>
            <p:spPr>
              <a:xfrm>
                <a:off x="20297" y="20298"/>
                <a:ext cx="947226" cy="947226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pic>
            <p:nvPicPr>
              <p:cNvPr id="15" name="HighFiber-cmyk.png" descr="HighFiber-cmyk.png">
                <a:extLst>
                  <a:ext uri="{FF2B5EF4-FFF2-40B4-BE49-F238E27FC236}">
                    <a16:creationId xmlns:a16="http://schemas.microsoft.com/office/drawing/2014/main" id="{E01A7FFB-6020-DF92-4B80-B9EC30F5CF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 l="206" r="206"/>
              <a:stretch>
                <a:fillRect/>
              </a:stretch>
            </p:blipFill>
            <p:spPr>
              <a:xfrm>
                <a:off x="0" y="0"/>
                <a:ext cx="987906" cy="98790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9" name="GMOfree-gron.png" descr="GMOfree-gron.png">
              <a:extLst>
                <a:ext uri="{FF2B5EF4-FFF2-40B4-BE49-F238E27FC236}">
                  <a16:creationId xmlns:a16="http://schemas.microsoft.com/office/drawing/2014/main" id="{718BFB12-C37F-0530-030B-DFD63F41009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206" r="206"/>
            <a:stretch>
              <a:fillRect/>
            </a:stretch>
          </p:blipFill>
          <p:spPr>
            <a:xfrm>
              <a:off x="18435235" y="12223077"/>
              <a:ext cx="992136" cy="9921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0" name="Gruppera">
              <a:extLst>
                <a:ext uri="{FF2B5EF4-FFF2-40B4-BE49-F238E27FC236}">
                  <a16:creationId xmlns:a16="http://schemas.microsoft.com/office/drawing/2014/main" id="{B0E191B3-E292-A165-914B-54999EBDB23C}"/>
                </a:ext>
              </a:extLst>
            </p:cNvPr>
            <p:cNvGrpSpPr/>
            <p:nvPr/>
          </p:nvGrpSpPr>
          <p:grpSpPr>
            <a:xfrm>
              <a:off x="17345928" y="12223077"/>
              <a:ext cx="994197" cy="992138"/>
              <a:chOff x="97805" y="0"/>
              <a:chExt cx="994195" cy="992136"/>
            </a:xfrm>
          </p:grpSpPr>
          <p:sp>
            <p:nvSpPr>
              <p:cNvPr id="12" name="Cirkel">
                <a:extLst>
                  <a:ext uri="{FF2B5EF4-FFF2-40B4-BE49-F238E27FC236}">
                    <a16:creationId xmlns:a16="http://schemas.microsoft.com/office/drawing/2014/main" id="{F46B4B5B-C497-D811-49B5-E9999063CF43}"/>
                  </a:ext>
                </a:extLst>
              </p:cNvPr>
              <p:cNvSpPr/>
              <p:nvPr/>
            </p:nvSpPr>
            <p:spPr>
              <a:xfrm>
                <a:off x="122344" y="24664"/>
                <a:ext cx="947226" cy="947226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pic>
            <p:nvPicPr>
              <p:cNvPr id="13" name="Natural-gron.png" descr="Natural-gron.png">
                <a:extLst>
                  <a:ext uri="{FF2B5EF4-FFF2-40B4-BE49-F238E27FC236}">
                    <a16:creationId xmlns:a16="http://schemas.microsoft.com/office/drawing/2014/main" id="{68CAFEF0-C3FD-4D13-EE28-77924176CF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 r="206"/>
              <a:stretch>
                <a:fillRect/>
              </a:stretch>
            </p:blipFill>
            <p:spPr>
              <a:xfrm>
                <a:off x="97805" y="0"/>
                <a:ext cx="994195" cy="99213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16" name="Gluten-cmyk.png" descr="Gluten-cmyk.png">
              <a:extLst>
                <a:ext uri="{FF2B5EF4-FFF2-40B4-BE49-F238E27FC236}">
                  <a16:creationId xmlns:a16="http://schemas.microsoft.com/office/drawing/2014/main" id="{C9FA34AB-1CE7-7880-C425-11338F5D08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l="206" r="206"/>
            <a:stretch>
              <a:fillRect/>
            </a:stretch>
          </p:blipFill>
          <p:spPr>
            <a:xfrm>
              <a:off x="20594632" y="12224565"/>
              <a:ext cx="987907" cy="9879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• 145 EFSA claims"/>
          <p:cNvSpPr txBox="1"/>
          <p:nvPr/>
        </p:nvSpPr>
        <p:spPr>
          <a:xfrm>
            <a:off x="196273" y="12928118"/>
            <a:ext cx="3820520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lvl="2" algn="l" defTabSz="457200">
              <a:defRPr sz="1500" b="1" i="1">
                <a:latin typeface="Open Sans"/>
                <a:ea typeface="Open Sans"/>
                <a:cs typeface="Open Sans"/>
                <a:sym typeface="Open Sans"/>
              </a:defRPr>
            </a:pPr>
            <a:r>
              <a:rPr b="0"/>
              <a:t>• </a:t>
            </a:r>
            <a:r>
              <a:rPr b="0">
                <a:latin typeface="+mn-lt"/>
                <a:ea typeface="+mn-ea"/>
                <a:cs typeface="+mn-cs"/>
                <a:sym typeface="Open Sans Light"/>
              </a:rPr>
              <a:t>145 EFSA claims</a:t>
            </a:r>
          </a:p>
        </p:txBody>
      </p:sp>
      <p:grpSp>
        <p:nvGrpSpPr>
          <p:cNvPr id="683" name="Gruppera"/>
          <p:cNvGrpSpPr/>
          <p:nvPr/>
        </p:nvGrpSpPr>
        <p:grpSpPr>
          <a:xfrm>
            <a:off x="629412" y="4354582"/>
            <a:ext cx="8700555" cy="2591205"/>
            <a:chOff x="0" y="0"/>
            <a:chExt cx="8700553" cy="2591204"/>
          </a:xfrm>
        </p:grpSpPr>
        <p:pic>
          <p:nvPicPr>
            <p:cNvPr id="677" name="SYMBOLER_Customer-Offer-50.png" descr="SYMBOLER_Customer-Offer-50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0" y="0"/>
              <a:ext cx="825797" cy="8257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78" name="SYMBOLER_Customer-Offer-49.png" descr="SYMBOLER_Customer-Offer-49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1765407"/>
              <a:ext cx="827349" cy="8257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79" name="SYMBOLER_Customer-Offer-51.png" descr="SYMBOLER_Customer-Offer-51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882703"/>
              <a:ext cx="825797" cy="8257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80" name="Contribute to a normal immune system"/>
            <p:cNvSpPr txBox="1"/>
            <p:nvPr/>
          </p:nvSpPr>
          <p:spPr>
            <a:xfrm>
              <a:off x="1033802" y="1851274"/>
              <a:ext cx="7666752" cy="6541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 defTabSz="457200">
                <a:lnSpc>
                  <a:spcPts val="6300"/>
                </a:lnSpc>
                <a:defRPr sz="3000" spc="150"/>
              </a:lvl1pPr>
            </a:lstStyle>
            <a:p>
              <a:pPr>
                <a:lnSpc>
                  <a:spcPct val="100000"/>
                </a:lnSpc>
              </a:pPr>
              <a:r>
                <a:t>Contribute to a normal immune system</a:t>
              </a:r>
            </a:p>
          </p:txBody>
        </p:sp>
        <p:sp>
          <p:nvSpPr>
            <p:cNvPr id="681" name="Improve your bone and joint function"/>
            <p:cNvSpPr txBox="1"/>
            <p:nvPr/>
          </p:nvSpPr>
          <p:spPr>
            <a:xfrm>
              <a:off x="1033802" y="968570"/>
              <a:ext cx="7666752" cy="6541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 defTabSz="457200">
                <a:lnSpc>
                  <a:spcPts val="6300"/>
                </a:lnSpc>
                <a:defRPr sz="3000" spc="150"/>
              </a:lvl1pPr>
            </a:lstStyle>
            <a:p>
              <a:pPr>
                <a:lnSpc>
                  <a:spcPct val="100000"/>
                </a:lnSpc>
              </a:pPr>
              <a:r>
                <a:t>Improve your bone and joint function</a:t>
              </a:r>
            </a:p>
          </p:txBody>
        </p:sp>
        <p:sp>
          <p:nvSpPr>
            <p:cNvPr id="682" name="Feel more energized"/>
            <p:cNvSpPr txBox="1"/>
            <p:nvPr/>
          </p:nvSpPr>
          <p:spPr>
            <a:xfrm>
              <a:off x="1033802" y="85867"/>
              <a:ext cx="7666752" cy="6541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 defTabSz="457200">
                <a:lnSpc>
                  <a:spcPts val="6300"/>
                </a:lnSpc>
                <a:defRPr sz="3000" spc="150"/>
              </a:lvl1pPr>
            </a:lstStyle>
            <a:p>
              <a:pPr>
                <a:lnSpc>
                  <a:spcPct val="100000"/>
                </a:lnSpc>
              </a:pPr>
              <a:r>
                <a:t>Feel more energized</a:t>
              </a:r>
            </a:p>
          </p:txBody>
        </p:sp>
      </p:grpSp>
      <p:grpSp>
        <p:nvGrpSpPr>
          <p:cNvPr id="696" name="Gruppera"/>
          <p:cNvGrpSpPr/>
          <p:nvPr/>
        </p:nvGrpSpPr>
        <p:grpSpPr>
          <a:xfrm>
            <a:off x="9989130" y="-31751"/>
            <a:ext cx="14398733" cy="13788815"/>
            <a:chOff x="0" y="0"/>
            <a:chExt cx="14398731" cy="13788813"/>
          </a:xfrm>
        </p:grpSpPr>
        <p:pic>
          <p:nvPicPr>
            <p:cNvPr id="684" name="xtend-plus-24511-V002-cotton-and-tablets-2485x2321px-110dpi.jpg" descr="xtend-plus-24511-V002-cotton-and-tablets-2485x2321px-110dpi.jpg"/>
            <p:cNvPicPr>
              <a:picLocks noChangeAspect="1"/>
            </p:cNvPicPr>
            <p:nvPr/>
          </p:nvPicPr>
          <p:blipFill>
            <a:blip r:embed="rId5"/>
            <a:srcRect l="428" r="1974"/>
            <a:stretch>
              <a:fillRect/>
            </a:stretch>
          </p:blipFill>
          <p:spPr>
            <a:xfrm>
              <a:off x="0" y="0"/>
              <a:ext cx="14398732" cy="137795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695" name="Gruppera"/>
            <p:cNvGrpSpPr/>
            <p:nvPr/>
          </p:nvGrpSpPr>
          <p:grpSpPr>
            <a:xfrm>
              <a:off x="5170376" y="11948007"/>
              <a:ext cx="9037658" cy="1840807"/>
              <a:chOff x="97805" y="0"/>
              <a:chExt cx="9037657" cy="1840806"/>
            </a:xfrm>
          </p:grpSpPr>
          <p:pic>
            <p:nvPicPr>
              <p:cNvPr id="685" name="VeganTM 327C.png" descr="VeganTM 327C.png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737791" y="339073"/>
                <a:ext cx="1397672" cy="112713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86" name="InformedSport_Logo_RGB.png" descr="InformedSport_Logo_RGB.png"/>
              <p:cNvPicPr>
                <a:picLocks noChangeAspect="1"/>
              </p:cNvPicPr>
              <p:nvPr/>
            </p:nvPicPr>
            <p:blipFill>
              <a:blip r:embed="rId7"/>
              <a:srcRect l="15443" r="15443"/>
              <a:stretch>
                <a:fillRect/>
              </a:stretch>
            </p:blipFill>
            <p:spPr>
              <a:xfrm>
                <a:off x="6571529" y="0"/>
                <a:ext cx="1113594" cy="18408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87" name="SoyFree-gron.png" descr="SoyFree-gron.png"/>
              <p:cNvPicPr>
                <a:picLocks noChangeAspect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>
              <a:xfrm>
                <a:off x="1188992" y="311184"/>
                <a:ext cx="992005" cy="98790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88" name="GMOfree-gron.png" descr="GMOfree-gron.png"/>
              <p:cNvPicPr>
                <a:picLocks noChangeAspect="1"/>
              </p:cNvPicPr>
              <p:nvPr/>
            </p:nvPicPr>
            <p:blipFill>
              <a:blip r:embed="rId9"/>
              <a:srcRect l="206" r="206"/>
              <a:stretch>
                <a:fillRect/>
              </a:stretch>
            </p:blipFill>
            <p:spPr>
              <a:xfrm>
                <a:off x="2274535" y="306819"/>
                <a:ext cx="992136" cy="99213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691" name="Gruppera"/>
              <p:cNvGrpSpPr/>
              <p:nvPr/>
            </p:nvGrpSpPr>
            <p:grpSpPr>
              <a:xfrm>
                <a:off x="97805" y="306819"/>
                <a:ext cx="994195" cy="992136"/>
                <a:chOff x="97805" y="0"/>
                <a:chExt cx="994193" cy="992135"/>
              </a:xfrm>
            </p:grpSpPr>
            <p:sp>
              <p:nvSpPr>
                <p:cNvPr id="689" name="Cirkel"/>
                <p:cNvSpPr/>
                <p:nvPr/>
              </p:nvSpPr>
              <p:spPr>
                <a:xfrm>
                  <a:off x="122344" y="24664"/>
                  <a:ext cx="947226" cy="947226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2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pic>
              <p:nvPicPr>
                <p:cNvPr id="690" name="Natural-gron.png" descr="Natural-gron.png"/>
                <p:cNvPicPr>
                  <a:picLocks noChangeAspect="1"/>
                </p:cNvPicPr>
                <p:nvPr/>
              </p:nvPicPr>
              <p:blipFill>
                <a:blip r:embed="rId10"/>
                <a:srcRect r="206"/>
                <a:stretch>
                  <a:fillRect/>
                </a:stretch>
              </p:blipFill>
              <p:spPr>
                <a:xfrm>
                  <a:off x="97805" y="0"/>
                  <a:ext cx="994195" cy="99213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pic>
            <p:nvPicPr>
              <p:cNvPr id="692" name="KETO-sv.png" descr="KETO-sv.png"/>
              <p:cNvPicPr>
                <a:picLocks noChangeAspect="1"/>
              </p:cNvPicPr>
              <p:nvPr/>
            </p:nvPicPr>
            <p:blipFill>
              <a:blip r:embed="rId11"/>
              <a:srcRect l="206" r="206"/>
              <a:stretch>
                <a:fillRect/>
              </a:stretch>
            </p:blipFill>
            <p:spPr>
              <a:xfrm>
                <a:off x="5536324" y="311184"/>
                <a:ext cx="987906" cy="98790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93" name="Gluten-cmyk.png" descr="Gluten-cmyk.png"/>
              <p:cNvPicPr>
                <a:picLocks noChangeAspect="1"/>
              </p:cNvPicPr>
              <p:nvPr/>
            </p:nvPicPr>
            <p:blipFill>
              <a:blip r:embed="rId12"/>
              <a:srcRect l="206" r="206"/>
              <a:stretch>
                <a:fillRect/>
              </a:stretch>
            </p:blipFill>
            <p:spPr>
              <a:xfrm>
                <a:off x="4458483" y="311184"/>
                <a:ext cx="987906" cy="98790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94" name="SugarFree-sv.png" descr="SugarFree-sv.png"/>
              <p:cNvPicPr>
                <a:picLocks noChangeAspect="1"/>
              </p:cNvPicPr>
              <p:nvPr/>
            </p:nvPicPr>
            <p:blipFill>
              <a:blip r:embed="rId13"/>
              <a:srcRect r="206"/>
              <a:stretch>
                <a:fillRect/>
              </a:stretch>
            </p:blipFill>
            <p:spPr>
              <a:xfrm>
                <a:off x="3362625" y="311184"/>
                <a:ext cx="989956" cy="98790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697" name="Xtend+…"/>
          <p:cNvSpPr txBox="1"/>
          <p:nvPr/>
        </p:nvSpPr>
        <p:spPr>
          <a:xfrm>
            <a:off x="751185" y="1292542"/>
            <a:ext cx="8858190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 sz="6000" spc="419"/>
            </a:pPr>
            <a:r>
              <a:rPr sz="5000" spc="350" err="1"/>
              <a:t>Xtend</a:t>
            </a:r>
            <a:r>
              <a:rPr sz="5000" spc="350"/>
              <a:t>+</a:t>
            </a:r>
          </a:p>
          <a:p>
            <a:pPr algn="l" defTabSz="457200">
              <a:defRPr sz="3000"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t>All the nutrients you need in one capsule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7" name="zinzino-product-bakground-kitchen-bench-918806876-50prc-110dpi.jpg" descr="zinzino-product-bakground-kitchen-bench-918806876-50prc-110dpi.jpg"/>
          <p:cNvPicPr>
            <a:picLocks noChangeAspect="1"/>
          </p:cNvPicPr>
          <p:nvPr/>
        </p:nvPicPr>
        <p:blipFill>
          <a:blip r:embed="rId2"/>
          <a:srcRect l="30807" t="17974" r="17288" b="1197"/>
          <a:stretch>
            <a:fillRect/>
          </a:stretch>
        </p:blipFill>
        <p:spPr>
          <a:xfrm flipH="1">
            <a:off x="11166901" y="0"/>
            <a:ext cx="13298121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0" name="zinzino-product-isolated-balance-kit-25prc-110dpi.png" descr="zinzino-product-isolated-balance-kit-25prc-110dpi.png">
            <a:extLst>
              <a:ext uri="{FF2B5EF4-FFF2-40B4-BE49-F238E27FC236}">
                <a16:creationId xmlns:a16="http://schemas.microsoft.com/office/drawing/2014/main" id="{40E795A7-C549-C4BA-44E2-B190D95723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558" r="12860"/>
          <a:stretch>
            <a:fillRect/>
          </a:stretch>
        </p:blipFill>
        <p:spPr>
          <a:xfrm>
            <a:off x="11163833" y="6385679"/>
            <a:ext cx="13204333" cy="6761677"/>
          </a:xfrm>
          <a:prstGeom prst="rect">
            <a:avLst/>
          </a:prstGeom>
          <a:ln w="12700">
            <a:miter lim="400000"/>
          </a:ln>
        </p:spPr>
      </p:pic>
      <p:sp>
        <p:nvSpPr>
          <p:cNvPr id="850" name="We reserve the right to change our product prices at any time without further notice"/>
          <p:cNvSpPr txBox="1"/>
          <p:nvPr/>
        </p:nvSpPr>
        <p:spPr>
          <a:xfrm>
            <a:off x="730949" y="12466959"/>
            <a:ext cx="9994741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algn="l" defTabSz="2438338">
              <a:defRPr sz="2000" i="1"/>
            </a:lvl1pPr>
          </a:lstStyle>
          <a:p>
            <a:r>
              <a:rPr dirty="0"/>
              <a:t>We reserve the right to change our product prices at any time without further notice</a:t>
            </a:r>
            <a:r>
              <a:rPr lang="sv-SE" dirty="0"/>
              <a:t>.</a:t>
            </a:r>
            <a:endParaRPr dirty="0"/>
          </a:p>
        </p:txBody>
      </p:sp>
      <p:sp>
        <p:nvSpPr>
          <p:cNvPr id="862" name="BalanceOil+ Kit with Test"/>
          <p:cNvSpPr txBox="1"/>
          <p:nvPr/>
        </p:nvSpPr>
        <p:spPr>
          <a:xfrm>
            <a:off x="674985" y="1451247"/>
            <a:ext cx="10106669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457200">
              <a:lnSpc>
                <a:spcPct val="80000"/>
              </a:lnSpc>
              <a:defRPr spc="350"/>
            </a:lvl1pPr>
          </a:lstStyle>
          <a:p>
            <a:r>
              <a:t>BalanceOil+ Kit with Test</a:t>
            </a:r>
          </a:p>
        </p:txBody>
      </p:sp>
      <p:sp>
        <p:nvSpPr>
          <p:cNvPr id="864" name="Excluding shipping costs."/>
          <p:cNvSpPr txBox="1"/>
          <p:nvPr/>
        </p:nvSpPr>
        <p:spPr>
          <a:xfrm>
            <a:off x="730949" y="12907226"/>
            <a:ext cx="9994741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algn="l" defTabSz="2438338">
              <a:defRPr sz="2000" i="1"/>
            </a:lvl1pPr>
          </a:lstStyle>
          <a:p>
            <a:r>
              <a:t>Excluding shipping costs.</a:t>
            </a:r>
          </a:p>
        </p:txBody>
      </p:sp>
      <p:graphicFrame>
        <p:nvGraphicFramePr>
          <p:cNvPr id="865" name="Table"/>
          <p:cNvGraphicFramePr/>
          <p:nvPr>
            <p:extLst>
              <p:ext uri="{D42A27DB-BD31-4B8C-83A1-F6EECF244321}">
                <p14:modId xmlns:p14="http://schemas.microsoft.com/office/powerpoint/2010/main" val="2611176605"/>
              </p:ext>
            </p:extLst>
          </p:nvPr>
        </p:nvGraphicFramePr>
        <p:xfrm>
          <a:off x="752222" y="3038575"/>
          <a:ext cx="6562977" cy="2086834"/>
        </p:xfrm>
        <a:graphic>
          <a:graphicData uri="http://schemas.openxmlformats.org/drawingml/2006/table">
            <a:tbl>
              <a:tblPr>
                <a:tableStyleId>{C7B018BB-80A7-4F77-B60F-C8B233D01FF8}</a:tableStyleId>
              </a:tblPr>
              <a:tblGrid>
                <a:gridCol w="38597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31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6143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500"/>
                        <a:t>BalanceOil+, 300ml x2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noFill/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defRPr sz="1800"/>
                      </a:pPr>
                      <a:r>
                        <a:rPr lang="en-SE" sz="2500" dirty="0"/>
                        <a:t>RSD </a:t>
                      </a:r>
                      <a:r>
                        <a:rPr lang="sv-SE" sz="2500" dirty="0"/>
                        <a:t>13 690</a:t>
                      </a:r>
                      <a:endParaRPr sz="2500" dirty="0"/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6143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500"/>
                        <a:t>BalanceOil+, 100ml x2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noFill/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defRPr sz="1800"/>
                      </a:pPr>
                      <a:r>
                        <a:rPr lang="en-SE" sz="2500" dirty="0"/>
                        <a:t>RSD </a:t>
                      </a:r>
                      <a:r>
                        <a:rPr lang="sv-SE" sz="2500" dirty="0"/>
                        <a:t>5 670</a:t>
                      </a:r>
                      <a:endParaRPr sz="2500" dirty="0"/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0649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500" dirty="0" err="1"/>
                        <a:t>BalanceTest</a:t>
                      </a:r>
                      <a:r>
                        <a:rPr sz="2500" dirty="0"/>
                        <a:t> x2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noFill/>
                      <a:miter lim="400000"/>
                    </a:lnR>
                    <a:lnT w="0"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defRPr sz="1800"/>
                      </a:pPr>
                      <a:r>
                        <a:rPr lang="sv-SE" sz="2500" dirty="0"/>
                        <a:t>RSD 43 000</a:t>
                      </a:r>
                      <a:endParaRPr sz="2500" dirty="0"/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9034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3500">
                          <a:latin typeface="Open Sans Semibold"/>
                          <a:ea typeface="Open Sans Semibold"/>
                          <a:cs typeface="Open Sans Semibold"/>
                          <a:sym typeface="Open Sans Semibold"/>
                        </a:rPr>
                        <a:t>Retail price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noFill/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defRPr sz="1800"/>
                      </a:pPr>
                      <a:r>
                        <a:rPr lang="sv-SE" sz="3500" dirty="0">
                          <a:latin typeface="Open Sans Semibold"/>
                          <a:ea typeface="Open Sans Semibold"/>
                          <a:cs typeface="Open Sans Semibold"/>
                          <a:sym typeface="Open Sans Semibold"/>
                        </a:rPr>
                        <a:t>RSD 62 360</a:t>
                      </a:r>
                      <a:endParaRPr sz="3500" dirty="0">
                        <a:latin typeface="Open Sans Semibold"/>
                        <a:ea typeface="Open Sans Semibold"/>
                        <a:cs typeface="Open Sans Semibold"/>
                        <a:sym typeface="Open Sans Semibold"/>
                      </a:endParaRP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871" name="Group"/>
          <p:cNvGrpSpPr/>
          <p:nvPr/>
        </p:nvGrpSpPr>
        <p:grpSpPr>
          <a:xfrm>
            <a:off x="735564" y="5408903"/>
            <a:ext cx="7785500" cy="2739721"/>
            <a:chOff x="28136" y="12700"/>
            <a:chExt cx="7785500" cy="2739721"/>
          </a:xfrm>
        </p:grpSpPr>
        <p:graphicFrame>
          <p:nvGraphicFramePr>
            <p:cNvPr id="866" name="Table"/>
            <p:cNvGraphicFramePr/>
            <p:nvPr>
              <p:extLst>
                <p:ext uri="{D42A27DB-BD31-4B8C-83A1-F6EECF244321}">
                  <p14:modId xmlns:p14="http://schemas.microsoft.com/office/powerpoint/2010/main" val="2141831226"/>
                </p:ext>
              </p:extLst>
            </p:nvPr>
          </p:nvGraphicFramePr>
          <p:xfrm>
            <a:off x="44796" y="1501203"/>
            <a:ext cx="6212570" cy="482600"/>
          </p:xfrm>
          <a:graphic>
            <a:graphicData uri="http://schemas.openxmlformats.org/drawingml/2006/table">
              <a:tbl>
                <a:tblPr>
                  <a:tableStyleId>{C7B018BB-80A7-4F77-B60F-C8B233D01FF8}</a:tableStyleId>
                </a:tblPr>
                <a:tblGrid>
                  <a:gridCol w="1961001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1664465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  <a:gridCol w="2587104">
                    <a:extLst>
                      <a:ext uri="{9D8B030D-6E8A-4147-A177-3AD203B41FA5}">
                        <a16:colId xmlns:a16="http://schemas.microsoft.com/office/drawing/2014/main" val="20002"/>
                      </a:ext>
                    </a:extLst>
                  </a:gridCol>
                </a:tblGrid>
                <a:tr h="482600">
                  <a:tc>
                    <a:txBody>
                      <a:bodyPr/>
                      <a:lstStyle/>
                      <a:p>
                        <a:pPr algn="l" defTabSz="914400">
                          <a:defRPr sz="1800"/>
                        </a:pPr>
                        <a:r>
                          <a:rPr sz="2500"/>
                          <a:t>Monthly fee:</a:t>
                        </a:r>
                      </a:p>
                    </a:txBody>
                    <a:tcPr marL="50800" marR="50800" marT="50800" marB="50800" anchor="ctr" horzOverflow="overflow">
                      <a:lnL w="0">
                        <a:miter lim="400000"/>
                      </a:lnL>
                      <a:lnR w="0">
                        <a:miter lim="400000"/>
                      </a:lnR>
                      <a:lnT w="12700">
                        <a:solidFill>
                          <a:srgbClr val="FFFFFF"/>
                        </a:solidFill>
                        <a:miter lim="400000"/>
                      </a:lnT>
                      <a:lnB w="12700">
                        <a:solidFill>
                          <a:srgbClr val="FFFFFF"/>
                        </a:solidFill>
                        <a:miter lim="400000"/>
                      </a:lnB>
                      <a:solidFill>
                        <a:srgbClr val="FFFFFF">
                          <a:alpha val="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l" defTabSz="914400">
                          <a:defRPr sz="1800"/>
                        </a:pPr>
                        <a:r>
                          <a:rPr lang="sv-SE" sz="2500" strike="sngStrike" dirty="0"/>
                          <a:t>RSD 6 845</a:t>
                        </a:r>
                        <a:endParaRPr sz="2500" strike="sngStrike" dirty="0"/>
                      </a:p>
                    </a:txBody>
                    <a:tcPr marL="50800" marR="50800" marT="50800" marB="50800" anchor="ctr" horzOverflow="overflow">
                      <a:lnL w="0">
                        <a:miter lim="400000"/>
                      </a:lnL>
                      <a:lnR w="0">
                        <a:miter lim="400000"/>
                      </a:lnR>
                      <a:lnT w="0">
                        <a:miter lim="400000"/>
                      </a:lnT>
                      <a:lnB w="0">
                        <a:miter lim="400000"/>
                      </a:lnB>
                      <a:solidFill>
                        <a:srgbClr val="FFFFFF">
                          <a:alpha val="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l" defTabSz="914400">
                          <a:defRPr sz="1800"/>
                        </a:pPr>
                        <a:r>
                          <a:rPr lang="sv-SE" sz="2500" dirty="0">
                            <a:solidFill>
                              <a:srgbClr val="440099"/>
                            </a:solidFill>
                            <a:latin typeface="Open Sans Semibold"/>
                            <a:ea typeface="Open Sans Semibold"/>
                            <a:cs typeface="Open Sans Semibold"/>
                            <a:sym typeface="Open Sans Semibold"/>
                          </a:rPr>
                          <a:t>RSD 4 820</a:t>
                        </a:r>
                        <a:endParaRPr sz="2500" dirty="0">
                          <a:solidFill>
                            <a:srgbClr val="440099"/>
                          </a:solidFill>
                          <a:latin typeface="Open Sans Semibold"/>
                          <a:ea typeface="Open Sans Semibold"/>
                          <a:cs typeface="Open Sans Semibold"/>
                          <a:sym typeface="Open Sans Semibold"/>
                        </a:endParaRPr>
                      </a:p>
                    </a:txBody>
                    <a:tcPr marL="50800" marR="50800" marT="50800" marB="50800" anchor="ctr" horzOverflow="overflow">
                      <a:lnL w="0">
                        <a:miter lim="400000"/>
                      </a:lnL>
                      <a:lnR w="0">
                        <a:miter lim="400000"/>
                      </a:lnR>
                      <a:lnT w="0">
                        <a:miter lim="400000"/>
                      </a:lnT>
                      <a:lnB w="0">
                        <a:miter lim="400000"/>
                      </a:lnB>
                      <a:solidFill>
                        <a:srgbClr val="FFFFFF">
                          <a:alpha val="0"/>
                        </a:srgb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</a:tbl>
            </a:graphicData>
          </a:graphic>
        </p:graphicFrame>
        <p:graphicFrame>
          <p:nvGraphicFramePr>
            <p:cNvPr id="867" name="Table"/>
            <p:cNvGraphicFramePr/>
            <p:nvPr>
              <p:extLst>
                <p:ext uri="{D42A27DB-BD31-4B8C-83A1-F6EECF244321}">
                  <p14:modId xmlns:p14="http://schemas.microsoft.com/office/powerpoint/2010/main" val="1182330348"/>
                </p:ext>
              </p:extLst>
            </p:nvPr>
          </p:nvGraphicFramePr>
          <p:xfrm>
            <a:off x="44795" y="12700"/>
            <a:ext cx="7768841" cy="711200"/>
          </p:xfrm>
          <a:graphic>
            <a:graphicData uri="http://schemas.openxmlformats.org/drawingml/2006/table">
              <a:tbl>
                <a:tblPr>
                  <a:tableStyleId>{C7B018BB-80A7-4F77-B60F-C8B233D01FF8}</a:tableStyleId>
                </a:tblPr>
                <a:tblGrid>
                  <a:gridCol w="3768342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2800350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  <a:gridCol w="1200149">
                    <a:extLst>
                      <a:ext uri="{9D8B030D-6E8A-4147-A177-3AD203B41FA5}">
                        <a16:colId xmlns:a16="http://schemas.microsoft.com/office/drawing/2014/main" val="20002"/>
                      </a:ext>
                    </a:extLst>
                  </a:gridCol>
                </a:tblGrid>
                <a:tr h="711200">
                  <a:tc>
                    <a:txBody>
                      <a:bodyPr/>
                      <a:lstStyle/>
                      <a:p>
                        <a:pPr algn="l" defTabSz="914400">
                          <a:defRPr sz="1800"/>
                        </a:pPr>
                        <a:r>
                          <a:rPr sz="3500">
                            <a:solidFill>
                              <a:srgbClr val="440099"/>
                            </a:solidFill>
                            <a:latin typeface="Open Sans Semibold"/>
                            <a:ea typeface="Open Sans Semibold"/>
                            <a:cs typeface="Open Sans Semibold"/>
                            <a:sym typeface="Open Sans Semibold"/>
                          </a:rPr>
                          <a:t>Premier offer</a:t>
                        </a:r>
                      </a:p>
                    </a:txBody>
                    <a:tcPr marL="50800" marR="50800" marT="50800" marB="50800" anchor="ctr" horzOverflow="overflow">
                      <a:lnL w="0">
                        <a:miter lim="400000"/>
                      </a:lnL>
                      <a:lnR w="0">
                        <a:miter lim="400000"/>
                      </a:lnR>
                      <a:lnT w="0"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r" defTabSz="914400">
                          <a:defRPr sz="1800"/>
                        </a:pPr>
                        <a:r>
                          <a:rPr lang="sv-SE" sz="3500" dirty="0">
                            <a:solidFill>
                              <a:srgbClr val="440099"/>
                            </a:solidFill>
                            <a:latin typeface="Open Sans Semibold"/>
                            <a:ea typeface="Open Sans Semibold"/>
                            <a:cs typeface="Open Sans Semibold"/>
                            <a:sym typeface="Open Sans Semibold"/>
                          </a:rPr>
                          <a:t>RDS 23 245</a:t>
                        </a:r>
                        <a:endParaRPr sz="3500" dirty="0">
                          <a:solidFill>
                            <a:srgbClr val="440099"/>
                          </a:solidFill>
                          <a:latin typeface="Open Sans Semibold"/>
                          <a:ea typeface="Open Sans Semibold"/>
                          <a:cs typeface="Open Sans Semibold"/>
                          <a:sym typeface="Open Sans Semibold"/>
                        </a:endParaRPr>
                      </a:p>
                    </a:txBody>
                    <a:tcPr marL="50800" marR="50800" marT="50800" marB="50800" anchor="ctr" horzOverflow="overflow">
                      <a:lnL w="0">
                        <a:miter lim="400000"/>
                      </a:lnL>
                      <a:lnR w="0">
                        <a:miter lim="400000"/>
                      </a:lnR>
                      <a:lnT w="0"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l" defTabSz="914400">
                          <a:defRPr sz="1800"/>
                        </a:pPr>
                        <a:r>
                          <a:rPr sz="2000" baseline="-30000" dirty="0">
                            <a:solidFill>
                              <a:srgbClr val="440099"/>
                            </a:solidFill>
                          </a:rPr>
                          <a:t>(Save 6</a:t>
                        </a:r>
                        <a:r>
                          <a:rPr lang="sv-SE" sz="2000" baseline="-30000" dirty="0">
                            <a:solidFill>
                              <a:srgbClr val="440099"/>
                            </a:solidFill>
                          </a:rPr>
                          <a:t>3</a:t>
                        </a:r>
                        <a:r>
                          <a:rPr sz="2000" baseline="-30000" dirty="0">
                            <a:solidFill>
                              <a:srgbClr val="440099"/>
                            </a:solidFill>
                          </a:rPr>
                          <a:t>%)</a:t>
                        </a:r>
                      </a:p>
                    </a:txBody>
                    <a:tcPr marL="50800" marR="50800" marT="50800" marB="50800" anchor="ctr" horzOverflow="overflow">
                      <a:lnL w="0">
                        <a:miter lim="400000"/>
                      </a:lnL>
                      <a:lnR w="0">
                        <a:miter lim="400000"/>
                      </a:lnR>
                      <a:lnT w="0"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</a:tbl>
            </a:graphicData>
          </a:graphic>
        </p:graphicFrame>
        <p:sp>
          <p:nvSpPr>
            <p:cNvPr id="868" name="Group"/>
            <p:cNvSpPr txBox="1"/>
            <p:nvPr/>
          </p:nvSpPr>
          <p:spPr>
            <a:xfrm>
              <a:off x="28136" y="2202179"/>
              <a:ext cx="7132207" cy="5502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algn="l" defTabSz="2438338">
                <a:defRPr sz="2500"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Get a delivery every second month</a:t>
              </a:r>
            </a:p>
          </p:txBody>
        </p:sp>
        <p:sp>
          <p:nvSpPr>
            <p:cNvPr id="869" name="+ Subscription 6 months BalanceOil+"/>
            <p:cNvSpPr txBox="1"/>
            <p:nvPr/>
          </p:nvSpPr>
          <p:spPr>
            <a:xfrm>
              <a:off x="29864" y="1015359"/>
              <a:ext cx="6242436" cy="561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algn="l" defTabSz="2438338">
                <a:defRPr sz="2500">
                  <a:latin typeface="Open Sans Semibold"/>
                  <a:ea typeface="Open Sans Semibold"/>
                  <a:cs typeface="Open Sans Semibold"/>
                  <a:sym typeface="Open Sans Semibold"/>
                </a:defRPr>
              </a:lvl1pPr>
            </a:lstStyle>
            <a:p>
              <a:r>
                <a:t>+ Subscription 6 months BalanceOil+</a:t>
              </a:r>
            </a:p>
          </p:txBody>
        </p:sp>
        <p:sp>
          <p:nvSpPr>
            <p:cNvPr id="870" name="Crown"/>
            <p:cNvSpPr/>
            <p:nvPr/>
          </p:nvSpPr>
          <p:spPr>
            <a:xfrm>
              <a:off x="3099164" y="110470"/>
              <a:ext cx="484943" cy="426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10206" y="0"/>
                    <a:pt x="9725" y="547"/>
                    <a:pt x="9725" y="1222"/>
                  </a:cubicBezTo>
                  <a:cubicBezTo>
                    <a:pt x="9725" y="1729"/>
                    <a:pt x="9996" y="2163"/>
                    <a:pt x="10383" y="2348"/>
                  </a:cubicBezTo>
                  <a:lnTo>
                    <a:pt x="7244" y="10951"/>
                  </a:lnTo>
                  <a:cubicBezTo>
                    <a:pt x="7156" y="11239"/>
                    <a:pt x="6826" y="11311"/>
                    <a:pt x="6648" y="11081"/>
                  </a:cubicBezTo>
                  <a:lnTo>
                    <a:pt x="1891" y="6438"/>
                  </a:lnTo>
                  <a:cubicBezTo>
                    <a:pt x="2053" y="6225"/>
                    <a:pt x="2151" y="5946"/>
                    <a:pt x="2151" y="5642"/>
                  </a:cubicBezTo>
                  <a:cubicBezTo>
                    <a:pt x="2151" y="4967"/>
                    <a:pt x="1669" y="4420"/>
                    <a:pt x="1075" y="4420"/>
                  </a:cubicBezTo>
                  <a:cubicBezTo>
                    <a:pt x="482" y="4420"/>
                    <a:pt x="0" y="4967"/>
                    <a:pt x="0" y="5642"/>
                  </a:cubicBezTo>
                  <a:cubicBezTo>
                    <a:pt x="0" y="6317"/>
                    <a:pt x="482" y="6864"/>
                    <a:pt x="1075" y="6864"/>
                  </a:cubicBezTo>
                  <a:cubicBezTo>
                    <a:pt x="1126" y="6864"/>
                    <a:pt x="1174" y="6858"/>
                    <a:pt x="1222" y="6851"/>
                  </a:cubicBezTo>
                  <a:lnTo>
                    <a:pt x="2938" y="20929"/>
                  </a:lnTo>
                  <a:cubicBezTo>
                    <a:pt x="2985" y="21312"/>
                    <a:pt x="3274" y="21600"/>
                    <a:pt x="3615" y="21600"/>
                  </a:cubicBezTo>
                  <a:lnTo>
                    <a:pt x="17987" y="21600"/>
                  </a:lnTo>
                  <a:cubicBezTo>
                    <a:pt x="18327" y="21600"/>
                    <a:pt x="18616" y="21316"/>
                    <a:pt x="18664" y="20934"/>
                  </a:cubicBezTo>
                  <a:lnTo>
                    <a:pt x="20378" y="6851"/>
                  </a:lnTo>
                  <a:cubicBezTo>
                    <a:pt x="20426" y="6858"/>
                    <a:pt x="20475" y="6864"/>
                    <a:pt x="20525" y="6864"/>
                  </a:cubicBezTo>
                  <a:cubicBezTo>
                    <a:pt x="21118" y="6864"/>
                    <a:pt x="21600" y="6317"/>
                    <a:pt x="21600" y="5642"/>
                  </a:cubicBezTo>
                  <a:cubicBezTo>
                    <a:pt x="21600" y="4967"/>
                    <a:pt x="21118" y="4420"/>
                    <a:pt x="20525" y="4420"/>
                  </a:cubicBezTo>
                  <a:cubicBezTo>
                    <a:pt x="19931" y="4420"/>
                    <a:pt x="19449" y="4967"/>
                    <a:pt x="19449" y="5642"/>
                  </a:cubicBezTo>
                  <a:cubicBezTo>
                    <a:pt x="19449" y="5953"/>
                    <a:pt x="19551" y="6234"/>
                    <a:pt x="19719" y="6450"/>
                  </a:cubicBezTo>
                  <a:lnTo>
                    <a:pt x="14952" y="11081"/>
                  </a:lnTo>
                  <a:cubicBezTo>
                    <a:pt x="14772" y="11298"/>
                    <a:pt x="14445" y="11230"/>
                    <a:pt x="14356" y="10951"/>
                  </a:cubicBezTo>
                  <a:lnTo>
                    <a:pt x="11200" y="2356"/>
                  </a:lnTo>
                  <a:cubicBezTo>
                    <a:pt x="11596" y="2176"/>
                    <a:pt x="11875" y="1736"/>
                    <a:pt x="11875" y="1222"/>
                  </a:cubicBezTo>
                  <a:cubicBezTo>
                    <a:pt x="11875" y="547"/>
                    <a:pt x="11394" y="0"/>
                    <a:pt x="10800" y="0"/>
                  </a:cubicBezTo>
                  <a:close/>
                </a:path>
              </a:pathLst>
            </a:custGeom>
            <a:solidFill>
              <a:srgbClr val="F2BD47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65" name="Group">
            <a:extLst>
              <a:ext uri="{FF2B5EF4-FFF2-40B4-BE49-F238E27FC236}">
                <a16:creationId xmlns:a16="http://schemas.microsoft.com/office/drawing/2014/main" id="{0073E462-C52C-2148-531D-BF420575F198}"/>
              </a:ext>
            </a:extLst>
          </p:cNvPr>
          <p:cNvGrpSpPr/>
          <p:nvPr/>
        </p:nvGrpSpPr>
        <p:grpSpPr>
          <a:xfrm>
            <a:off x="17765999" y="6120103"/>
            <a:ext cx="4259333" cy="444501"/>
            <a:chOff x="0" y="0"/>
            <a:chExt cx="4259331" cy="444500"/>
          </a:xfrm>
        </p:grpSpPr>
        <p:sp>
          <p:nvSpPr>
            <p:cNvPr id="66" name="Orange Lemon Mint">
              <a:extLst>
                <a:ext uri="{FF2B5EF4-FFF2-40B4-BE49-F238E27FC236}">
                  <a16:creationId xmlns:a16="http://schemas.microsoft.com/office/drawing/2014/main" id="{FD80A98A-7F15-B78F-5B9E-E78963653005}"/>
                </a:ext>
              </a:extLst>
            </p:cNvPr>
            <p:cNvSpPr txBox="1"/>
            <p:nvPr/>
          </p:nvSpPr>
          <p:spPr>
            <a:xfrm>
              <a:off x="260743" y="0"/>
              <a:ext cx="3998589" cy="444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>
                <a:defRPr sz="2000"/>
              </a:lvl1pPr>
            </a:lstStyle>
            <a:p>
              <a:r>
                <a:rPr dirty="0"/>
                <a:t>Orange Lemon Mint</a:t>
              </a:r>
            </a:p>
          </p:txBody>
        </p:sp>
        <p:sp>
          <p:nvSpPr>
            <p:cNvPr id="67" name="Circle">
              <a:extLst>
                <a:ext uri="{FF2B5EF4-FFF2-40B4-BE49-F238E27FC236}">
                  <a16:creationId xmlns:a16="http://schemas.microsoft.com/office/drawing/2014/main" id="{3F55AFA2-3F64-68EE-4872-F346321DFD96}"/>
                </a:ext>
              </a:extLst>
            </p:cNvPr>
            <p:cNvSpPr/>
            <p:nvPr/>
          </p:nvSpPr>
          <p:spPr>
            <a:xfrm>
              <a:off x="0" y="156683"/>
              <a:ext cx="156535" cy="156535"/>
            </a:xfrm>
            <a:prstGeom prst="ellipse">
              <a:avLst/>
            </a:prstGeom>
            <a:solidFill>
              <a:srgbClr val="EFA21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86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0"/>
                                      </p:to>
                                    </p:set>
                                    <p:animEffect filter="image" prLst="opacity: 0.30; ">
                                      <p:cBhvr>
                                        <p:cTn id="7" dur="indefinite" fill="hold"/>
                                        <p:tgtEl>
                                          <p:spTgt spid="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5" grpId="0" animBg="1" advAuto="0"/>
      <p:bldP spid="871" grpId="0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era">
            <a:extLst>
              <a:ext uri="{FF2B5EF4-FFF2-40B4-BE49-F238E27FC236}">
                <a16:creationId xmlns:a16="http://schemas.microsoft.com/office/drawing/2014/main" id="{39F9D137-FFAD-6A0C-598A-FF06EC22FE2D}"/>
              </a:ext>
            </a:extLst>
          </p:cNvPr>
          <p:cNvGrpSpPr/>
          <p:nvPr/>
        </p:nvGrpSpPr>
        <p:grpSpPr>
          <a:xfrm>
            <a:off x="0" y="0"/>
            <a:ext cx="22919367" cy="12445574"/>
            <a:chOff x="5741" y="0"/>
            <a:chExt cx="22919367" cy="12445572"/>
          </a:xfrm>
        </p:grpSpPr>
        <p:pic>
          <p:nvPicPr>
            <p:cNvPr id="4" name="World-map-red.jpg" descr="World-map-red.jpg">
              <a:extLst>
                <a:ext uri="{FF2B5EF4-FFF2-40B4-BE49-F238E27FC236}">
                  <a16:creationId xmlns:a16="http://schemas.microsoft.com/office/drawing/2014/main" id="{766BD870-952B-E827-3F78-6A2A38FB4A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28257" y="1842768"/>
              <a:ext cx="21496854" cy="106028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" name="gradient.png" descr="gradient.png">
              <a:extLst>
                <a:ext uri="{FF2B5EF4-FFF2-40B4-BE49-F238E27FC236}">
                  <a16:creationId xmlns:a16="http://schemas.microsoft.com/office/drawing/2014/main" id="{880C5A85-B1FA-9221-302F-0310A44B8E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15" r="77"/>
            <a:stretch>
              <a:fillRect/>
            </a:stretch>
          </p:blipFill>
          <p:spPr>
            <a:xfrm>
              <a:off x="5741" y="0"/>
              <a:ext cx="16254056" cy="91974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4" name="At the same time,  health-related problems…"/>
          <p:cNvSpPr txBox="1"/>
          <p:nvPr/>
        </p:nvSpPr>
        <p:spPr>
          <a:xfrm>
            <a:off x="751185" y="1295301"/>
            <a:ext cx="12288954" cy="3949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algn="l" defTabSz="2438338">
              <a:defRPr spc="500"/>
            </a:pPr>
            <a:r>
              <a:rPr spc="350" dirty="0"/>
              <a:t>At the same time, </a:t>
            </a:r>
            <a:br>
              <a:rPr spc="350" dirty="0"/>
            </a:br>
            <a:r>
              <a:rPr lang="sv-SE" spc="0" dirty="0">
                <a:solidFill>
                  <a:srgbClr val="E52B2A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health-related problems</a:t>
            </a:r>
            <a:endParaRPr b="1" spc="10" dirty="0">
              <a:latin typeface="Open Sans Semibold" panose="020B0606030504020204" pitchFamily="34" charset="0"/>
              <a:ea typeface="Open Sans Semibold" panose="020B0606030504020204" pitchFamily="34" charset="0"/>
              <a:cs typeface="Open Sans Semibold" panose="020B0606030504020204" pitchFamily="34" charset="0"/>
              <a:sym typeface="Open Sans"/>
            </a:endParaRPr>
          </a:p>
          <a:p>
            <a:pPr algn="l" defTabSz="2438338">
              <a:defRPr spc="350"/>
            </a:pPr>
            <a:r>
              <a:rPr spc="350" dirty="0"/>
              <a:t>are increasing</a:t>
            </a:r>
          </a:p>
          <a:p>
            <a:pPr algn="l" defTabSz="2438338">
              <a:defRPr cap="all" spc="350"/>
            </a:pPr>
            <a:endParaRPr spc="350" dirty="0"/>
          </a:p>
          <a:p>
            <a:pPr algn="l" defTabSz="2438338">
              <a:defRPr spc="350"/>
            </a:pPr>
            <a:r>
              <a:rPr spc="350" dirty="0"/>
              <a:t>It’s time to </a:t>
            </a:r>
            <a:r>
              <a:rPr b="1" spc="10" dirty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sym typeface="Open Sans Semibold"/>
              </a:rPr>
              <a:t>ask why?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Rectangle"/>
          <p:cNvSpPr/>
          <p:nvPr/>
        </p:nvSpPr>
        <p:spPr>
          <a:xfrm>
            <a:off x="-7019" y="-5160"/>
            <a:ext cx="24398038" cy="13726320"/>
          </a:xfrm>
          <a:prstGeom prst="rect">
            <a:avLst/>
          </a:prstGeom>
          <a:solidFill>
            <a:srgbClr val="EDDBC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19" name="Circle"/>
          <p:cNvSpPr/>
          <p:nvPr/>
        </p:nvSpPr>
        <p:spPr>
          <a:xfrm>
            <a:off x="5126577" y="8140310"/>
            <a:ext cx="1046569" cy="1046569"/>
          </a:xfrm>
          <a:prstGeom prst="ellipse">
            <a:avLst/>
          </a:prstGeom>
          <a:solidFill>
            <a:srgbClr val="7A68AE"/>
          </a:solidFill>
          <a:ln w="50800">
            <a:solidFill>
              <a:srgbClr val="7E67B3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20" name="YOU"/>
          <p:cNvSpPr txBox="1"/>
          <p:nvPr/>
        </p:nvSpPr>
        <p:spPr>
          <a:xfrm>
            <a:off x="4943188" y="8405948"/>
            <a:ext cx="1413349" cy="542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5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YOU</a:t>
            </a:r>
          </a:p>
        </p:txBody>
      </p:sp>
      <p:sp>
        <p:nvSpPr>
          <p:cNvPr id="921" name="Z4F"/>
          <p:cNvSpPr txBox="1"/>
          <p:nvPr/>
        </p:nvSpPr>
        <p:spPr>
          <a:xfrm>
            <a:off x="6507247" y="8417989"/>
            <a:ext cx="655405" cy="4912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algn="l" defTabSz="457200">
              <a:lnSpc>
                <a:spcPct val="120000"/>
              </a:lnSpc>
              <a:defRPr sz="2000"/>
            </a:lvl1pPr>
          </a:lstStyle>
          <a:p>
            <a:r>
              <a:t>Z4F</a:t>
            </a:r>
          </a:p>
        </p:txBody>
      </p:sp>
      <p:sp>
        <p:nvSpPr>
          <p:cNvPr id="922" name="4 Premier Customers"/>
          <p:cNvSpPr txBox="1"/>
          <p:nvPr/>
        </p:nvSpPr>
        <p:spPr>
          <a:xfrm>
            <a:off x="7928198" y="9208602"/>
            <a:ext cx="2673351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127000" indent="-127000" defTabSz="457200">
              <a:defRPr sz="2000"/>
            </a:lvl1pPr>
          </a:lstStyle>
          <a:p>
            <a:r>
              <a:t>4 Premier Customers</a:t>
            </a:r>
          </a:p>
        </p:txBody>
      </p:sp>
      <p:sp>
        <p:nvSpPr>
          <p:cNvPr id="923" name="Line"/>
          <p:cNvSpPr/>
          <p:nvPr/>
        </p:nvSpPr>
        <p:spPr>
          <a:xfrm>
            <a:off x="6505962" y="8800891"/>
            <a:ext cx="657974" cy="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grpSp>
        <p:nvGrpSpPr>
          <p:cNvPr id="932" name="Group"/>
          <p:cNvGrpSpPr/>
          <p:nvPr/>
        </p:nvGrpSpPr>
        <p:grpSpPr>
          <a:xfrm>
            <a:off x="7388277" y="8228189"/>
            <a:ext cx="3738151" cy="870810"/>
            <a:chOff x="0" y="0"/>
            <a:chExt cx="3738149" cy="870809"/>
          </a:xfrm>
        </p:grpSpPr>
        <p:sp>
          <p:nvSpPr>
            <p:cNvPr id="924" name="Circle"/>
            <p:cNvSpPr/>
            <p:nvPr/>
          </p:nvSpPr>
          <p:spPr>
            <a:xfrm>
              <a:off x="0" y="28078"/>
              <a:ext cx="842732" cy="842732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7E67B3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25" name="Circle"/>
            <p:cNvSpPr/>
            <p:nvPr/>
          </p:nvSpPr>
          <p:spPr>
            <a:xfrm>
              <a:off x="963751" y="28078"/>
              <a:ext cx="842732" cy="842732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7E67B3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926" name="essent-plus-premium-packshot-front-456x375px-72dpi.png" descr="essent-plus-premium-packshot-front-456x375px-72dpi.png"/>
            <p:cNvPicPr>
              <a:picLocks noChangeAspect="1"/>
            </p:cNvPicPr>
            <p:nvPr/>
          </p:nvPicPr>
          <p:blipFill>
            <a:blip r:embed="rId2"/>
            <a:srcRect l="54" r="7537"/>
            <a:stretch>
              <a:fillRect/>
            </a:stretch>
          </p:blipFill>
          <p:spPr>
            <a:xfrm>
              <a:off x="950599" y="105651"/>
              <a:ext cx="789275" cy="7024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27" name="Circle"/>
            <p:cNvSpPr/>
            <p:nvPr/>
          </p:nvSpPr>
          <p:spPr>
            <a:xfrm>
              <a:off x="1937249" y="28078"/>
              <a:ext cx="842732" cy="842732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7E67B3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928" name="Skin-Serum-50ml-New-Package-shadow-150dpi.png" descr="Skin-Serum-50ml-New-Package-shadow-150dpi.png"/>
            <p:cNvPicPr>
              <a:picLocks noChangeAspect="1"/>
            </p:cNvPicPr>
            <p:nvPr/>
          </p:nvPicPr>
          <p:blipFill>
            <a:blip r:embed="rId3"/>
            <a:srcRect r="45918"/>
            <a:stretch>
              <a:fillRect/>
            </a:stretch>
          </p:blipFill>
          <p:spPr>
            <a:xfrm>
              <a:off x="2031892" y="0"/>
              <a:ext cx="653505" cy="8055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29" name="Circle"/>
            <p:cNvSpPr/>
            <p:nvPr/>
          </p:nvSpPr>
          <p:spPr>
            <a:xfrm>
              <a:off x="2895418" y="28078"/>
              <a:ext cx="842732" cy="842732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7E67B3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930" name="balanceoil-plus-orange-lemon-mint-packshot-1250x1250px-72dpi.png" descr="balanceoil-plus-orange-lemon-mint-packshot-1250x1250px-72dpi.png"/>
            <p:cNvPicPr>
              <a:picLocks noChangeAspect="1"/>
            </p:cNvPicPr>
            <p:nvPr/>
          </p:nvPicPr>
          <p:blipFill>
            <a:blip r:embed="rId4"/>
            <a:srcRect l="2862" r="2862"/>
            <a:stretch>
              <a:fillRect/>
            </a:stretch>
          </p:blipFill>
          <p:spPr>
            <a:xfrm>
              <a:off x="43525" y="43162"/>
              <a:ext cx="760201" cy="8063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31" name="xtend-plus-packshot-front-1299x1070px-110dpi.png" descr="xtend-plus-packshot-front-1299x1070px-110dpi.png"/>
            <p:cNvPicPr>
              <a:picLocks noChangeAspect="1"/>
            </p:cNvPicPr>
            <p:nvPr/>
          </p:nvPicPr>
          <p:blipFill>
            <a:blip r:embed="rId5"/>
            <a:srcRect l="8814" r="8814"/>
            <a:stretch>
              <a:fillRect/>
            </a:stretch>
          </p:blipFill>
          <p:spPr>
            <a:xfrm>
              <a:off x="2932919" y="81390"/>
              <a:ext cx="736058" cy="7360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933" name="xtendplusbanner2-ny.jpg" descr="xtendplusbanner2-ny.jpg"/>
          <p:cNvPicPr>
            <a:picLocks noChangeAspect="1"/>
          </p:cNvPicPr>
          <p:nvPr/>
        </p:nvPicPr>
        <p:blipFill>
          <a:blip r:embed="rId6"/>
          <a:srcRect l="41081" r="14024" b="902"/>
          <a:stretch>
            <a:fillRect/>
          </a:stretch>
        </p:blipFill>
        <p:spPr>
          <a:xfrm>
            <a:off x="14210146" y="3824843"/>
            <a:ext cx="7013023" cy="7569816"/>
          </a:xfrm>
          <a:prstGeom prst="rect">
            <a:avLst/>
          </a:prstGeom>
          <a:ln w="12700">
            <a:miter lim="400000"/>
          </a:ln>
        </p:spPr>
      </p:pic>
      <p:sp>
        <p:nvSpPr>
          <p:cNvPr id="934" name="Get your products for free"/>
          <p:cNvSpPr txBox="1"/>
          <p:nvPr/>
        </p:nvSpPr>
        <p:spPr>
          <a:xfrm>
            <a:off x="1621885" y="1189957"/>
            <a:ext cx="21140230" cy="11161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2438338">
              <a:defRPr spc="350"/>
            </a:lvl1pPr>
          </a:lstStyle>
          <a:p>
            <a:r>
              <a:t>Get your products for free</a:t>
            </a:r>
          </a:p>
        </p:txBody>
      </p:sp>
      <p:sp>
        <p:nvSpPr>
          <p:cNvPr id="935" name="Love it. Share it. Get free products.…"/>
          <p:cNvSpPr txBox="1"/>
          <p:nvPr/>
        </p:nvSpPr>
        <p:spPr>
          <a:xfrm>
            <a:off x="3079431" y="4094943"/>
            <a:ext cx="8950160" cy="2949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spcAft>
                <a:spcPts val="600"/>
              </a:spcAft>
              <a:buSzPct val="100000"/>
              <a:defRPr sz="2500"/>
            </a:pPr>
            <a:r>
              <a:rPr lang="sv-SE" sz="3000" b="1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Love it. Share it. Get free products.</a:t>
            </a:r>
          </a:p>
          <a:p>
            <a:pPr marL="381000" indent="-381000" algn="l" defTabSz="457200">
              <a:buSzPct val="100000"/>
              <a:buFont typeface="Calibri"/>
              <a:buAutoNum type="arabicPeriod"/>
              <a:defRPr sz="2500"/>
            </a:pPr>
            <a:r>
              <a:t>Subscribe to your favorite Zinzino product and share </a:t>
            </a:r>
            <a:br/>
            <a:r>
              <a:t>your experience</a:t>
            </a:r>
          </a:p>
          <a:p>
            <a:pPr marL="381000" indent="-381000" algn="l" defTabSz="457200">
              <a:buSzPct val="100000"/>
              <a:buFont typeface="Calibri"/>
              <a:buAutoNum type="arabicPeriod"/>
              <a:defRPr sz="2500"/>
            </a:pPr>
            <a:r>
              <a:t>Find 4 friends who want to be subscribing Customers </a:t>
            </a:r>
            <a:br/>
            <a:r>
              <a:t>with a Premier Kit*</a:t>
            </a:r>
          </a:p>
          <a:p>
            <a:pPr marL="381000" indent="-381000" algn="l" defTabSz="457200">
              <a:buSzPct val="100000"/>
              <a:buFont typeface="Calibri"/>
              <a:buAutoNum type="arabicPeriod"/>
              <a:defRPr sz="2500"/>
            </a:pPr>
            <a:r>
              <a:t>Get your own monthly Premier subscription for free. </a:t>
            </a:r>
            <a:br/>
            <a:r>
              <a:t>All you pay is shipping.</a:t>
            </a:r>
          </a:p>
        </p:txBody>
      </p:sp>
      <p:sp>
        <p:nvSpPr>
          <p:cNvPr id="936" name="*The credit value of your four Customers’ combined monthly subscriptions must be 4 times higher than your own."/>
          <p:cNvSpPr txBox="1"/>
          <p:nvPr/>
        </p:nvSpPr>
        <p:spPr>
          <a:xfrm>
            <a:off x="712998" y="12849897"/>
            <a:ext cx="22958004" cy="496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algn="l">
              <a:defRPr sz="2000"/>
            </a:lvl1pPr>
          </a:lstStyle>
          <a:p>
            <a:r>
              <a:t>*The credit value of your four Customers’ combined monthly subscriptions must be 4 times higher than your own.</a:t>
            </a:r>
          </a:p>
        </p:txBody>
      </p:sp>
      <p:sp>
        <p:nvSpPr>
          <p:cNvPr id="937" name="Customer"/>
          <p:cNvSpPr txBox="1"/>
          <p:nvPr/>
        </p:nvSpPr>
        <p:spPr>
          <a:xfrm>
            <a:off x="2852116" y="8441343"/>
            <a:ext cx="1941646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127000" indent="-127000" algn="r" defTabSz="457200">
              <a:defRPr sz="20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Customer</a:t>
            </a:r>
          </a:p>
        </p:txBody>
      </p:sp>
    </p:spTree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9" name="zinzino-people-in-daily-life-1159378081-1920x1080-50prc-72dpi.jpg" descr="zinzino-people-in-daily-life-1159378081-1920x1080-50prc-72dp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40" name="gradient.png" descr="gradient.png"/>
          <p:cNvPicPr>
            <a:picLocks noChangeAspect="1"/>
          </p:cNvPicPr>
          <p:nvPr/>
        </p:nvPicPr>
        <p:blipFill>
          <a:blip r:embed="rId4"/>
          <a:srcRect l="42501" b="17910"/>
          <a:stretch>
            <a:fillRect/>
          </a:stretch>
        </p:blipFill>
        <p:spPr>
          <a:xfrm>
            <a:off x="-55891" y="-70270"/>
            <a:ext cx="17254464" cy="13856540"/>
          </a:xfrm>
          <a:prstGeom prst="rect">
            <a:avLst/>
          </a:prstGeom>
          <a:ln w="12700">
            <a:miter lim="400000"/>
          </a:ln>
        </p:spPr>
      </p:pic>
      <p:sp>
        <p:nvSpPr>
          <p:cNvPr id="941" name="Group"/>
          <p:cNvSpPr/>
          <p:nvPr/>
        </p:nvSpPr>
        <p:spPr>
          <a:xfrm>
            <a:off x="741490" y="3475065"/>
            <a:ext cx="9398190" cy="23782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ffectLst>
            <a:outerShdw blurRad="838200" dist="25400" dir="5400000" rotWithShape="0">
              <a:srgbClr val="FFFFFF">
                <a:alpha val="5601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algn="l" defTabSz="457200">
              <a:defRPr sz="3000"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t>Premier Customer benefits</a:t>
            </a:r>
          </a:p>
          <a:p>
            <a:pPr marL="228600" lvl="2" indent="-228600" algn="l" defTabSz="457200">
              <a:lnSpc>
                <a:spcPts val="3600"/>
              </a:lnSpc>
              <a:buClr>
                <a:srgbClr val="470897"/>
              </a:buClr>
              <a:buSzPct val="100000"/>
              <a:buChar char="✓"/>
              <a:defRPr sz="2500"/>
            </a:pPr>
            <a:r>
              <a:t> Save money on your monthly order</a:t>
            </a:r>
          </a:p>
          <a:p>
            <a:pPr marL="228600" lvl="2" indent="-228600" algn="l" defTabSz="457200">
              <a:lnSpc>
                <a:spcPts val="3600"/>
              </a:lnSpc>
              <a:buClr>
                <a:srgbClr val="470897"/>
              </a:buClr>
              <a:buSzPct val="100000"/>
              <a:buChar char="✓"/>
              <a:defRPr sz="2500"/>
            </a:pPr>
            <a:r>
              <a:t> Significant discount on all Zinzino products</a:t>
            </a:r>
          </a:p>
          <a:p>
            <a:pPr marL="228600" lvl="2" indent="-228600" algn="l" defTabSz="457200">
              <a:lnSpc>
                <a:spcPts val="3600"/>
              </a:lnSpc>
              <a:buClr>
                <a:srgbClr val="470897"/>
              </a:buClr>
              <a:buSzPct val="100000"/>
              <a:buChar char="✓"/>
              <a:defRPr sz="2500"/>
            </a:pPr>
            <a:r>
              <a:t> Receive a money-back-guarantee </a:t>
            </a:r>
          </a:p>
          <a:p>
            <a:pPr marL="228600" lvl="2" indent="-228600" algn="l" defTabSz="457200">
              <a:lnSpc>
                <a:spcPts val="3600"/>
              </a:lnSpc>
              <a:buClr>
                <a:srgbClr val="470897"/>
              </a:buClr>
              <a:buSzPct val="100000"/>
              <a:buChar char="✓"/>
              <a:defRPr sz="2500"/>
            </a:pPr>
            <a:r>
              <a:t> Opportunity to qualify for Zinzino4Free</a:t>
            </a:r>
          </a:p>
        </p:txBody>
      </p:sp>
      <p:sp>
        <p:nvSpPr>
          <p:cNvPr id="942" name="Let’s shape the future of nutrition  – together!"/>
          <p:cNvSpPr txBox="1"/>
          <p:nvPr/>
        </p:nvSpPr>
        <p:spPr>
          <a:xfrm>
            <a:off x="674985" y="1385931"/>
            <a:ext cx="11858640" cy="15132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lnSpc>
                <a:spcPts val="5500"/>
              </a:lnSpc>
              <a:defRPr spc="350"/>
            </a:pPr>
            <a:r>
              <a:t>Let’s shape the future of nutrition </a:t>
            </a:r>
            <a:br/>
            <a:r>
              <a:rPr lang="sv-SE" b="1" spc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sym typeface="Open Sans"/>
              </a:rPr>
              <a:t>– together!</a:t>
            </a:r>
            <a:endParaRPr spc="350">
              <a:sym typeface="Open Sans"/>
            </a:endParaRPr>
          </a:p>
        </p:txBody>
      </p:sp>
    </p:spTree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4" name="zinzino-people-in-daily-life-family-857851774-50prc-110dpi.jpg" descr="zinzino-people-in-daily-life-family-857851774-50prc-110dpi.jpg"/>
          <p:cNvPicPr>
            <a:picLocks noChangeAspect="1"/>
          </p:cNvPicPr>
          <p:nvPr/>
        </p:nvPicPr>
        <p:blipFill>
          <a:blip r:embed="rId2"/>
          <a:srcRect b="15646"/>
          <a:stretch>
            <a:fillRect/>
          </a:stretch>
        </p:blipFill>
        <p:spPr>
          <a:xfrm>
            <a:off x="-1747" y="0"/>
            <a:ext cx="24387492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945" name="Inspire change in life"/>
          <p:cNvSpPr txBox="1"/>
          <p:nvPr/>
        </p:nvSpPr>
        <p:spPr>
          <a:xfrm>
            <a:off x="674985" y="1451247"/>
            <a:ext cx="11858640" cy="729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lnSpc>
                <a:spcPct val="80000"/>
              </a:lnSpc>
              <a:defRPr spc="350"/>
            </a:pPr>
            <a:r>
              <a:rPr lang="sv-SE" spc="0">
                <a:latin typeface="Open Sans Semibold"/>
                <a:ea typeface="Open Sans Semibold"/>
                <a:cs typeface="Open Sans Semibold"/>
                <a:sym typeface="Open Sans Semibold"/>
              </a:rPr>
              <a:t>Inspire</a:t>
            </a:r>
            <a:r>
              <a:rPr spc="0"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r>
              <a:rPr spc="350"/>
              <a:t>change in life</a:t>
            </a:r>
          </a:p>
        </p:txBody>
      </p:sp>
    </p:spTree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5" name="business-presentation-full-original-size-bara-bilder.056.jpg" descr="business-presentation-full-original-size-bara-bilder.05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9986A7BF-91EB-1012-C079-E09AFD970B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37" y="5084773"/>
            <a:ext cx="8247764" cy="33162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9" name="Rektangel"/>
          <p:cNvSpPr/>
          <p:nvPr/>
        </p:nvSpPr>
        <p:spPr>
          <a:xfrm>
            <a:off x="19297" y="-5160"/>
            <a:ext cx="24384001" cy="13726320"/>
          </a:xfrm>
          <a:prstGeom prst="rect">
            <a:avLst/>
          </a:prstGeom>
          <a:solidFill>
            <a:srgbClr val="EBF4F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10" name="Optional slides"/>
          <p:cNvSpPr txBox="1"/>
          <p:nvPr/>
        </p:nvSpPr>
        <p:spPr>
          <a:xfrm>
            <a:off x="3400272" y="5212953"/>
            <a:ext cx="17583456" cy="2528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457200"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>
              <a:defRPr sz="6000" spc="419">
                <a:latin typeface="+mn-lt"/>
                <a:ea typeface="+mn-ea"/>
                <a:cs typeface="+mn-cs"/>
                <a:sym typeface="Open Sans Light"/>
              </a:defRPr>
            </a:pPr>
            <a:r>
              <a:rPr sz="5000" spc="0">
                <a:latin typeface="Open Sans Semibold"/>
                <a:ea typeface="Open Sans Semibold"/>
                <a:cs typeface="Open Sans Semibold"/>
                <a:sym typeface="Open Sans Semibold"/>
              </a:rPr>
              <a:t>Optional slides</a:t>
            </a:r>
          </a:p>
        </p:txBody>
      </p:sp>
    </p:spTree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3" name="Gruppera"/>
          <p:cNvGrpSpPr/>
          <p:nvPr/>
        </p:nvGrpSpPr>
        <p:grpSpPr>
          <a:xfrm>
            <a:off x="629411" y="4345430"/>
            <a:ext cx="8700557" cy="2591207"/>
            <a:chOff x="0" y="-119268"/>
            <a:chExt cx="8700554" cy="2591205"/>
          </a:xfrm>
        </p:grpSpPr>
        <p:pic>
          <p:nvPicPr>
            <p:cNvPr id="1917" name="SYMBOLER_Customer-Offer-20.png" descr="SYMBOLER_Customer-Offer-20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-119268"/>
              <a:ext cx="825797" cy="8257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18" name="SYMBOLER_Customer-Offer-40.png" descr="SYMBOLER_Customer-Offer-40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646139"/>
              <a:ext cx="827349" cy="8257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19" name="SYMBOLER_Customer-Offer-26.png" descr="SYMBOLER_Customer-Offer-26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763435"/>
              <a:ext cx="825797" cy="8257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20" name="Reduces fine lines and wrinkles"/>
            <p:cNvSpPr txBox="1"/>
            <p:nvPr/>
          </p:nvSpPr>
          <p:spPr>
            <a:xfrm>
              <a:off x="1033802" y="1731956"/>
              <a:ext cx="7666752" cy="6541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 defTabSz="457200">
                <a:lnSpc>
                  <a:spcPts val="6300"/>
                </a:lnSpc>
                <a:defRPr sz="3000" spc="150"/>
              </a:lvl1pPr>
            </a:lstStyle>
            <a:p>
              <a:pPr>
                <a:lnSpc>
                  <a:spcPct val="100000"/>
                </a:lnSpc>
              </a:pPr>
              <a:r>
                <a:t>Reduces fine lines and wrinkles</a:t>
              </a:r>
            </a:p>
          </p:txBody>
        </p:sp>
        <p:sp>
          <p:nvSpPr>
            <p:cNvPr id="1921" name="Improves skin elasticity and strength"/>
            <p:cNvSpPr txBox="1"/>
            <p:nvPr/>
          </p:nvSpPr>
          <p:spPr>
            <a:xfrm>
              <a:off x="1033802" y="849252"/>
              <a:ext cx="7666752" cy="6541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 defTabSz="457200">
                <a:lnSpc>
                  <a:spcPts val="6300"/>
                </a:lnSpc>
                <a:defRPr sz="3000" spc="150"/>
              </a:lvl1pPr>
            </a:lstStyle>
            <a:p>
              <a:pPr>
                <a:lnSpc>
                  <a:spcPct val="100000"/>
                </a:lnSpc>
              </a:pPr>
              <a:r>
                <a:t>Improves skin elasticity and strength</a:t>
              </a:r>
            </a:p>
          </p:txBody>
        </p:sp>
        <p:sp>
          <p:nvSpPr>
            <p:cNvPr id="1922" name="Hydrates and smoothes the skin"/>
            <p:cNvSpPr txBox="1"/>
            <p:nvPr/>
          </p:nvSpPr>
          <p:spPr>
            <a:xfrm>
              <a:off x="1033802" y="-33452"/>
              <a:ext cx="7666752" cy="6541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 defTabSz="457200">
                <a:lnSpc>
                  <a:spcPts val="6300"/>
                </a:lnSpc>
                <a:defRPr sz="3000" spc="150"/>
              </a:lvl1pPr>
            </a:lstStyle>
            <a:p>
              <a:pPr>
                <a:lnSpc>
                  <a:spcPct val="100000"/>
                </a:lnSpc>
              </a:pPr>
              <a:r>
                <a:rPr dirty="0"/>
                <a:t>Hydrates and smooths the skin</a:t>
              </a:r>
            </a:p>
          </p:txBody>
        </p:sp>
      </p:grpSp>
      <p:sp>
        <p:nvSpPr>
          <p:cNvPr id="1928" name="Skin Serum"/>
          <p:cNvSpPr txBox="1"/>
          <p:nvPr/>
        </p:nvSpPr>
        <p:spPr>
          <a:xfrm>
            <a:off x="751185" y="1292542"/>
            <a:ext cx="8530679" cy="9652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t">
            <a:spAutoFit/>
          </a:bodyPr>
          <a:lstStyle>
            <a:lvl1pPr algn="l" defTabSz="457200">
              <a:defRPr spc="350"/>
            </a:lvl1pPr>
          </a:lstStyle>
          <a:p>
            <a:pPr>
              <a:defRPr sz="6000" spc="419"/>
            </a:pPr>
            <a:r>
              <a:rPr sz="5000" spc="350"/>
              <a:t>Skin Serum</a:t>
            </a:r>
          </a:p>
        </p:txBody>
      </p:sp>
      <p:pic>
        <p:nvPicPr>
          <p:cNvPr id="5" name="Bildobjekt 1">
            <a:extLst>
              <a:ext uri="{FF2B5EF4-FFF2-40B4-BE49-F238E27FC236}">
                <a16:creationId xmlns:a16="http://schemas.microsoft.com/office/drawing/2014/main" id="{A0D33E6D-F7E8-6A95-4B3A-01E119E6568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3" b="4812"/>
          <a:stretch/>
        </p:blipFill>
        <p:spPr>
          <a:xfrm>
            <a:off x="10024107" y="-1"/>
            <a:ext cx="14359891" cy="13716000"/>
          </a:xfrm>
          <a:prstGeom prst="rect">
            <a:avLst/>
          </a:prstGeom>
        </p:spPr>
      </p:pic>
      <p:pic>
        <p:nvPicPr>
          <p:cNvPr id="4" name="VeganTM 327C.png" descr="VeganTM 327C.png">
            <a:extLst>
              <a:ext uri="{FF2B5EF4-FFF2-40B4-BE49-F238E27FC236}">
                <a16:creationId xmlns:a16="http://schemas.microsoft.com/office/drawing/2014/main" id="{AF7C13AE-C17F-E0AD-16D2-798511D547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92312" y="12255330"/>
            <a:ext cx="1397673" cy="112713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Let your food…"/>
          <p:cNvSpPr txBox="1"/>
          <p:nvPr/>
        </p:nvSpPr>
        <p:spPr>
          <a:xfrm>
            <a:off x="751185" y="1295301"/>
            <a:ext cx="10605611" cy="4783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algn="l" defTabSz="2438338">
              <a:defRPr spc="350"/>
            </a:pPr>
            <a:r>
              <a:rPr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Let your food</a:t>
            </a:r>
          </a:p>
          <a:p>
            <a:pPr algn="l" defTabSz="2438338"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b="1" dirty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be your medicine</a:t>
            </a:r>
          </a:p>
          <a:p>
            <a:pPr algn="l" defTabSz="2438338">
              <a:defRPr spc="350"/>
            </a:pPr>
            <a:r>
              <a:rPr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and your medicine  </a:t>
            </a:r>
          </a:p>
          <a:p>
            <a:pPr algn="l" defTabSz="2438338"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b="1" dirty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be your food</a:t>
            </a:r>
          </a:p>
          <a:p>
            <a:pPr algn="l" defTabSz="2438338">
              <a:lnSpc>
                <a:spcPts val="5500"/>
              </a:lnSpc>
              <a:defRPr sz="3000" i="1" spc="300"/>
            </a:pPr>
            <a:endParaRPr dirty="0"/>
          </a:p>
          <a:p>
            <a:pPr algn="l" defTabSz="2438338">
              <a:lnSpc>
                <a:spcPts val="3500"/>
              </a:lnSpc>
              <a:defRPr sz="3000" i="1" spc="300"/>
            </a:pPr>
            <a:r>
              <a:rPr lang="en-US" sz="3000" i="1" dirty="0"/>
              <a:t>– </a:t>
            </a:r>
            <a:r>
              <a:rPr dirty="0"/>
              <a:t>Hippocrates</a:t>
            </a:r>
            <a:br>
              <a:rPr dirty="0"/>
            </a:br>
            <a:r>
              <a:rPr sz="2000" spc="200" dirty="0"/>
              <a:t>   </a:t>
            </a:r>
            <a:r>
              <a:rPr lang="sv-SE" sz="2000" spc="200" dirty="0"/>
              <a:t> </a:t>
            </a:r>
            <a:r>
              <a:rPr sz="2000" spc="200" dirty="0"/>
              <a:t>460</a:t>
            </a:r>
            <a:r>
              <a:rPr lang="en-US" sz="3000" i="1" dirty="0"/>
              <a:t>–</a:t>
            </a:r>
            <a:r>
              <a:rPr sz="2000" spc="200" dirty="0"/>
              <a:t>370 BC</a:t>
            </a:r>
          </a:p>
        </p:txBody>
      </p:sp>
      <p:pic>
        <p:nvPicPr>
          <p:cNvPr id="38" name="zinzino-fresh-food-spices-GettyImages-1170111276-110dpi.jpg" descr="zinzino-fresh-food-spices-GettyImages-1170111276-110dpi.jpg"/>
          <p:cNvPicPr>
            <a:picLocks noChangeAspect="1"/>
          </p:cNvPicPr>
          <p:nvPr/>
        </p:nvPicPr>
        <p:blipFill>
          <a:blip r:embed="rId2"/>
          <a:srcRect l="158" r="158"/>
          <a:stretch>
            <a:fillRect/>
          </a:stretch>
        </p:blipFill>
        <p:spPr>
          <a:xfrm>
            <a:off x="12183345" y="-1"/>
            <a:ext cx="12208677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zinzino-images-hippocrates-GettyImages-139084210-50prc-72dpi.jpg">
            <a:extLst>
              <a:ext uri="{FF2B5EF4-FFF2-40B4-BE49-F238E27FC236}">
                <a16:creationId xmlns:a16="http://schemas.microsoft.com/office/drawing/2014/main" id="{B0D8FD2B-BA8B-E128-F346-85E91F913A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1" t="12622" r="19228" b="6653"/>
          <a:stretch/>
        </p:blipFill>
        <p:spPr>
          <a:xfrm>
            <a:off x="6835721" y="5963073"/>
            <a:ext cx="4274821" cy="77664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uppera"/>
          <p:cNvGrpSpPr/>
          <p:nvPr/>
        </p:nvGrpSpPr>
        <p:grpSpPr>
          <a:xfrm>
            <a:off x="-22973" y="-1"/>
            <a:ext cx="24429946" cy="11774515"/>
            <a:chOff x="-1" y="0"/>
            <a:chExt cx="24429944" cy="11774513"/>
          </a:xfrm>
        </p:grpSpPr>
        <p:sp>
          <p:nvSpPr>
            <p:cNvPr id="40" name="Full of vitamins, minerals, phyto- and micro nutrients,  beta glucans, fibers, healthy fats and a good balance  of Omega-6 and Omega-3."/>
            <p:cNvSpPr txBox="1"/>
            <p:nvPr/>
          </p:nvSpPr>
          <p:spPr>
            <a:xfrm>
              <a:off x="287540" y="9542780"/>
              <a:ext cx="11655719" cy="22317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2500" i="1" spc="25"/>
              </a:pPr>
              <a:r>
                <a:rPr dirty="0"/>
                <a:t>Full of vitamins, minerals, </a:t>
              </a:r>
              <a:r>
                <a:rPr dirty="0" err="1"/>
                <a:t>phyto</a:t>
              </a:r>
              <a:r>
                <a:t>- and micro nutrients, </a:t>
              </a:r>
              <a:br>
                <a:rPr/>
              </a:br>
              <a:r>
                <a:t>beta glucans, fibers, healthy fats and a good balance </a:t>
              </a:r>
              <a:br>
                <a:rPr/>
              </a:br>
              <a:r>
                <a:t>of Omega-6 and Omega-3.</a:t>
              </a:r>
            </a:p>
          </p:txBody>
        </p:sp>
        <p:grpSp>
          <p:nvGrpSpPr>
            <p:cNvPr id="46" name="Gruppera"/>
            <p:cNvGrpSpPr/>
            <p:nvPr/>
          </p:nvGrpSpPr>
          <p:grpSpPr>
            <a:xfrm>
              <a:off x="-1" y="0"/>
              <a:ext cx="24429944" cy="9083761"/>
              <a:chOff x="0" y="0"/>
              <a:chExt cx="24429942" cy="9083760"/>
            </a:xfrm>
          </p:grpSpPr>
          <p:pic>
            <p:nvPicPr>
              <p:cNvPr id="41" name="zinzino-heritage-waterfall-864911610-1920x1080-150dpi.jpg" descr="zinzino-heritage-waterfall-864911610-1920x1080-150dpi.jpg"/>
              <p:cNvPicPr>
                <a:picLocks noChangeAspect="1"/>
              </p:cNvPicPr>
              <p:nvPr/>
            </p:nvPicPr>
            <p:blipFill>
              <a:blip r:embed="rId2">
                <a:alphaModFix amt="30143"/>
              </a:blip>
              <a:srcRect t="16751" b="17199"/>
              <a:stretch>
                <a:fillRect/>
              </a:stretch>
            </p:blipFill>
            <p:spPr>
              <a:xfrm>
                <a:off x="22971" y="0"/>
                <a:ext cx="24384001" cy="905924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44" name="Gruppera"/>
              <p:cNvGrpSpPr/>
              <p:nvPr/>
            </p:nvGrpSpPr>
            <p:grpSpPr>
              <a:xfrm>
                <a:off x="1636667" y="3743538"/>
                <a:ext cx="8957531" cy="4148115"/>
                <a:chOff x="191" y="0"/>
                <a:chExt cx="8957529" cy="4148113"/>
              </a:xfrm>
            </p:grpSpPr>
            <p:pic>
              <p:nvPicPr>
                <p:cNvPr id="42" name="omega-3-1182827458-2262x2250px-72dpi.jpg" descr="omega-3-1182827458-2262x2250px-72dpi.jpg"/>
                <p:cNvPicPr>
                  <a:picLocks noChangeAspect="1"/>
                </p:cNvPicPr>
                <p:nvPr/>
              </p:nvPicPr>
              <p:blipFill>
                <a:blip r:embed="rId3"/>
                <a:srcRect l="46" r="45"/>
                <a:stretch>
                  <a:fillRect/>
                </a:stretch>
              </p:blipFill>
              <p:spPr>
                <a:xfrm>
                  <a:off x="4791312" y="0"/>
                  <a:ext cx="4166409" cy="41481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21600" extrusionOk="0">
                      <a:moveTo>
                        <a:pt x="9838" y="0"/>
                      </a:moveTo>
                      <a:cubicBezTo>
                        <a:pt x="7320" y="0"/>
                        <a:pt x="4803" y="1055"/>
                        <a:pt x="2882" y="3164"/>
                      </a:cubicBezTo>
                      <a:cubicBezTo>
                        <a:pt x="-961" y="7382"/>
                        <a:pt x="-961" y="14218"/>
                        <a:pt x="2882" y="18436"/>
                      </a:cubicBezTo>
                      <a:cubicBezTo>
                        <a:pt x="4803" y="20545"/>
                        <a:pt x="7320" y="21600"/>
                        <a:pt x="9838" y="21600"/>
                      </a:cubicBezTo>
                      <a:cubicBezTo>
                        <a:pt x="12356" y="21600"/>
                        <a:pt x="14875" y="20545"/>
                        <a:pt x="16796" y="18436"/>
                      </a:cubicBezTo>
                      <a:cubicBezTo>
                        <a:pt x="20639" y="14218"/>
                        <a:pt x="20639" y="7382"/>
                        <a:pt x="16796" y="3164"/>
                      </a:cubicBezTo>
                      <a:cubicBezTo>
                        <a:pt x="14875" y="1055"/>
                        <a:pt x="12356" y="0"/>
                        <a:pt x="9838" y="0"/>
                      </a:cubicBezTo>
                      <a:close/>
                    </a:path>
                  </a:pathLst>
                </a:cu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43" name="free-range-sheep-501780454-2262x2250px-72dpi.jpg" descr="free-range-sheep-501780454-2262x2250px-72dpi.jpg"/>
                <p:cNvPicPr>
                  <a:picLocks noChangeAspect="1"/>
                </p:cNvPicPr>
                <p:nvPr/>
              </p:nvPicPr>
              <p:blipFill>
                <a:blip r:embed="rId4"/>
                <a:srcRect l="46" r="45"/>
                <a:stretch>
                  <a:fillRect/>
                </a:stretch>
              </p:blipFill>
              <p:spPr>
                <a:xfrm>
                  <a:off x="191" y="0"/>
                  <a:ext cx="4166409" cy="41481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21600" extrusionOk="0">
                      <a:moveTo>
                        <a:pt x="9838" y="0"/>
                      </a:moveTo>
                      <a:cubicBezTo>
                        <a:pt x="7320" y="0"/>
                        <a:pt x="4803" y="1055"/>
                        <a:pt x="2882" y="3164"/>
                      </a:cubicBezTo>
                      <a:cubicBezTo>
                        <a:pt x="-961" y="7382"/>
                        <a:pt x="-961" y="14218"/>
                        <a:pt x="2882" y="18436"/>
                      </a:cubicBezTo>
                      <a:cubicBezTo>
                        <a:pt x="4803" y="20545"/>
                        <a:pt x="7320" y="21600"/>
                        <a:pt x="9838" y="21600"/>
                      </a:cubicBezTo>
                      <a:cubicBezTo>
                        <a:pt x="12356" y="21600"/>
                        <a:pt x="14875" y="20545"/>
                        <a:pt x="16796" y="18436"/>
                      </a:cubicBezTo>
                      <a:cubicBezTo>
                        <a:pt x="20639" y="14218"/>
                        <a:pt x="20639" y="7382"/>
                        <a:pt x="16796" y="3164"/>
                      </a:cubicBezTo>
                      <a:cubicBezTo>
                        <a:pt x="14875" y="1055"/>
                        <a:pt x="12356" y="0"/>
                        <a:pt x="9838" y="0"/>
                      </a:cubicBezTo>
                      <a:close/>
                    </a:path>
                  </a:pathLst>
                </a:cu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45" name="Linje"/>
              <p:cNvSpPr/>
              <p:nvPr/>
            </p:nvSpPr>
            <p:spPr>
              <a:xfrm>
                <a:off x="0" y="9083760"/>
                <a:ext cx="24429943" cy="1"/>
              </a:xfrm>
              <a:prstGeom prst="line">
                <a:avLst/>
              </a:prstGeom>
              <a:noFill/>
              <a:ln w="63500" cap="flat">
                <a:solidFill>
                  <a:srgbClr val="4E009D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</p:grpSp>
        <p:sp>
          <p:nvSpPr>
            <p:cNvPr id="47" name="We used to eat food…"/>
            <p:cNvSpPr txBox="1"/>
            <p:nvPr/>
          </p:nvSpPr>
          <p:spPr>
            <a:xfrm>
              <a:off x="1702844" y="1684322"/>
              <a:ext cx="8825111" cy="15132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defTabSz="2438338">
                <a:lnSpc>
                  <a:spcPts val="5500"/>
                </a:lnSpc>
                <a:defRPr spc="350"/>
              </a:pPr>
              <a:r>
                <a:t>We used to eat food</a:t>
              </a:r>
            </a:p>
            <a:p>
              <a:pPr defTabSz="2438338">
                <a:lnSpc>
                  <a:spcPts val="5500"/>
                </a:lnSpc>
                <a:defRPr spc="500">
                  <a:latin typeface="Open Sans Semibold"/>
                  <a:ea typeface="Open Sans Semibold"/>
                  <a:cs typeface="Open Sans Semibold"/>
                  <a:sym typeface="Open Sans Semibold"/>
                </a:defRPr>
              </a:pPr>
              <a:r>
                <a:rPr b="1" spc="10">
                  <a:latin typeface="Open Sans Semibold" panose="020B0606030504020204" pitchFamily="34" charset="0"/>
                  <a:ea typeface="Open Sans Semibold" panose="020B0606030504020204" pitchFamily="34" charset="0"/>
                  <a:cs typeface="Open Sans Semibold" panose="020B0606030504020204" pitchFamily="34" charset="0"/>
                </a:rPr>
                <a:t>from mother nature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uppera"/>
          <p:cNvGrpSpPr/>
          <p:nvPr/>
        </p:nvGrpSpPr>
        <p:grpSpPr>
          <a:xfrm>
            <a:off x="-22973" y="-25400"/>
            <a:ext cx="24429946" cy="11363709"/>
            <a:chOff x="-1" y="0"/>
            <a:chExt cx="24429944" cy="11363708"/>
          </a:xfrm>
        </p:grpSpPr>
        <p:sp>
          <p:nvSpPr>
            <p:cNvPr id="50" name="Low in key nutrients, high in sugar, full of empty calories,…"/>
            <p:cNvSpPr txBox="1"/>
            <p:nvPr/>
          </p:nvSpPr>
          <p:spPr>
            <a:xfrm>
              <a:off x="12483947" y="9568180"/>
              <a:ext cx="11655720" cy="17955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2500" i="1" spc="25"/>
              </a:pPr>
              <a:r>
                <a:rPr dirty="0"/>
                <a:t>Low in key nutrients, high in sugar, full of empty calories, </a:t>
              </a:r>
            </a:p>
            <a:p>
              <a:pPr>
                <a:defRPr sz="2500" i="1" spc="25"/>
              </a:pPr>
              <a:r>
                <a:rPr dirty="0"/>
                <a:t>low in fibers, and with an imbalance between essential fatty </a:t>
              </a:r>
            </a:p>
            <a:p>
              <a:pPr>
                <a:defRPr sz="2500" i="1" spc="25"/>
              </a:pPr>
              <a:r>
                <a:rPr dirty="0"/>
                <a:t>acids Omega-6 and Omega-3 which we can</a:t>
              </a:r>
              <a:r>
                <a:rPr lang="sv-SE" dirty="0"/>
                <a:t>'</a:t>
              </a:r>
              <a:r>
                <a:rPr dirty="0"/>
                <a:t>t make so we </a:t>
              </a:r>
            </a:p>
            <a:p>
              <a:pPr>
                <a:defRPr sz="2500" i="1" spc="25"/>
              </a:pPr>
              <a:r>
                <a:rPr dirty="0"/>
                <a:t>have to get them in our diets.</a:t>
              </a:r>
            </a:p>
          </p:txBody>
        </p:sp>
        <p:grpSp>
          <p:nvGrpSpPr>
            <p:cNvPr id="56" name="Gruppera"/>
            <p:cNvGrpSpPr/>
            <p:nvPr/>
          </p:nvGrpSpPr>
          <p:grpSpPr>
            <a:xfrm>
              <a:off x="-1" y="0"/>
              <a:ext cx="24429944" cy="9135069"/>
              <a:chOff x="0" y="0"/>
              <a:chExt cx="24429942" cy="9135068"/>
            </a:xfrm>
          </p:grpSpPr>
          <p:pic>
            <p:nvPicPr>
              <p:cNvPr id="51" name="new-york-1173852402-1920x1080-72dpi.jpg" descr="new-york-1173852402-1920x1080-72dpi.jpg"/>
              <p:cNvPicPr>
                <a:picLocks noChangeAspect="1"/>
              </p:cNvPicPr>
              <p:nvPr/>
            </p:nvPicPr>
            <p:blipFill>
              <a:blip r:embed="rId2">
                <a:alphaModFix amt="30143"/>
              </a:blip>
              <a:srcRect t="6381" b="27017"/>
              <a:stretch>
                <a:fillRect/>
              </a:stretch>
            </p:blipFill>
            <p:spPr>
              <a:xfrm>
                <a:off x="22971" y="0"/>
                <a:ext cx="24384001" cy="913506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52" name="Linje"/>
              <p:cNvSpPr/>
              <p:nvPr/>
            </p:nvSpPr>
            <p:spPr>
              <a:xfrm>
                <a:off x="0" y="9109160"/>
                <a:ext cx="24429943" cy="1"/>
              </a:xfrm>
              <a:prstGeom prst="line">
                <a:avLst/>
              </a:prstGeom>
              <a:noFill/>
              <a:ln w="63500" cap="flat">
                <a:solidFill>
                  <a:srgbClr val="4E009D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  <p:grpSp>
            <p:nvGrpSpPr>
              <p:cNvPr id="55" name="Gruppera"/>
              <p:cNvGrpSpPr/>
              <p:nvPr/>
            </p:nvGrpSpPr>
            <p:grpSpPr>
              <a:xfrm>
                <a:off x="13833073" y="3756238"/>
                <a:ext cx="8957531" cy="4148115"/>
                <a:chOff x="190" y="0"/>
                <a:chExt cx="8957529" cy="4148113"/>
              </a:xfrm>
            </p:grpSpPr>
            <p:pic>
              <p:nvPicPr>
                <p:cNvPr id="53" name="sweet-sour-chicken-GettyImages-533348452-2262x2250px-72dpi.jpg" descr="sweet-sour-chicken-GettyImages-533348452-2262x2250px-72dpi.jpg"/>
                <p:cNvPicPr>
                  <a:picLocks noChangeAspect="1"/>
                </p:cNvPicPr>
                <p:nvPr/>
              </p:nvPicPr>
              <p:blipFill>
                <a:blip r:embed="rId3"/>
                <a:srcRect l="46" r="45"/>
                <a:stretch>
                  <a:fillRect/>
                </a:stretch>
              </p:blipFill>
              <p:spPr>
                <a:xfrm>
                  <a:off x="4791312" y="0"/>
                  <a:ext cx="4166409" cy="41481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21600" extrusionOk="0">
                      <a:moveTo>
                        <a:pt x="9838" y="0"/>
                      </a:moveTo>
                      <a:cubicBezTo>
                        <a:pt x="7320" y="0"/>
                        <a:pt x="4803" y="1055"/>
                        <a:pt x="2882" y="3164"/>
                      </a:cubicBezTo>
                      <a:cubicBezTo>
                        <a:pt x="-961" y="7382"/>
                        <a:pt x="-961" y="14218"/>
                        <a:pt x="2882" y="18436"/>
                      </a:cubicBezTo>
                      <a:cubicBezTo>
                        <a:pt x="4803" y="20545"/>
                        <a:pt x="7320" y="21600"/>
                        <a:pt x="9838" y="21600"/>
                      </a:cubicBezTo>
                      <a:cubicBezTo>
                        <a:pt x="12356" y="21600"/>
                        <a:pt x="14875" y="20545"/>
                        <a:pt x="16796" y="18436"/>
                      </a:cubicBezTo>
                      <a:cubicBezTo>
                        <a:pt x="20639" y="14218"/>
                        <a:pt x="20639" y="7382"/>
                        <a:pt x="16796" y="3164"/>
                      </a:cubicBezTo>
                      <a:cubicBezTo>
                        <a:pt x="14875" y="1055"/>
                        <a:pt x="12356" y="0"/>
                        <a:pt x="9838" y="0"/>
                      </a:cubicBezTo>
                      <a:close/>
                    </a:path>
                  </a:pathLst>
                </a:cu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54" name="chickens-in-cages-484403658-2262x2250px-72dpi.jpg" descr="chickens-in-cages-484403658-2262x2250px-72dpi.jpg"/>
                <p:cNvPicPr>
                  <a:picLocks noChangeAspect="1"/>
                </p:cNvPicPr>
                <p:nvPr/>
              </p:nvPicPr>
              <p:blipFill>
                <a:blip r:embed="rId4"/>
                <a:srcRect l="46" r="45"/>
                <a:stretch>
                  <a:fillRect/>
                </a:stretch>
              </p:blipFill>
              <p:spPr>
                <a:xfrm>
                  <a:off x="190" y="0"/>
                  <a:ext cx="4166410" cy="41481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21600" extrusionOk="0">
                      <a:moveTo>
                        <a:pt x="9838" y="0"/>
                      </a:moveTo>
                      <a:cubicBezTo>
                        <a:pt x="7320" y="0"/>
                        <a:pt x="4803" y="1055"/>
                        <a:pt x="2882" y="3164"/>
                      </a:cubicBezTo>
                      <a:cubicBezTo>
                        <a:pt x="-961" y="7382"/>
                        <a:pt x="-961" y="14218"/>
                        <a:pt x="2882" y="18436"/>
                      </a:cubicBezTo>
                      <a:cubicBezTo>
                        <a:pt x="4803" y="20545"/>
                        <a:pt x="7320" y="21600"/>
                        <a:pt x="9838" y="21600"/>
                      </a:cubicBezTo>
                      <a:cubicBezTo>
                        <a:pt x="12356" y="21600"/>
                        <a:pt x="14875" y="20545"/>
                        <a:pt x="16796" y="18436"/>
                      </a:cubicBezTo>
                      <a:cubicBezTo>
                        <a:pt x="20639" y="14218"/>
                        <a:pt x="20639" y="7382"/>
                        <a:pt x="16796" y="3164"/>
                      </a:cubicBezTo>
                      <a:cubicBezTo>
                        <a:pt x="14875" y="1055"/>
                        <a:pt x="12356" y="0"/>
                        <a:pt x="9838" y="0"/>
                      </a:cubicBezTo>
                      <a:close/>
                    </a:path>
                  </a:pathLst>
                </a:custGeom>
                <a:ln w="12700" cap="flat">
                  <a:noFill/>
                  <a:miter lim="400000"/>
                </a:ln>
                <a:effectLst/>
              </p:spPr>
            </p:pic>
          </p:grpSp>
        </p:grpSp>
        <p:sp>
          <p:nvSpPr>
            <p:cNvPr id="57" name="Today we eat…"/>
            <p:cNvSpPr txBox="1"/>
            <p:nvPr/>
          </p:nvSpPr>
          <p:spPr>
            <a:xfrm>
              <a:off x="14378590" y="1702289"/>
              <a:ext cx="7866432" cy="15132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defTabSz="2438338">
                <a:lnSpc>
                  <a:spcPts val="5500"/>
                </a:lnSpc>
                <a:defRPr spc="350"/>
              </a:pPr>
              <a:r>
                <a:rPr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Today we eat</a:t>
              </a:r>
            </a:p>
            <a:p>
              <a:pPr defTabSz="2438338">
                <a:lnSpc>
                  <a:spcPts val="5500"/>
                </a:lnSpc>
                <a:defRPr spc="500">
                  <a:latin typeface="Open Sans Semibold"/>
                  <a:ea typeface="Open Sans Semibold"/>
                  <a:cs typeface="Open Sans Semibold"/>
                  <a:sym typeface="Open Sans Semibold"/>
                </a:defRPr>
              </a:pPr>
              <a:r>
                <a:rPr b="1" spc="10">
                  <a:latin typeface="Open Sans Semibold" panose="020B0606030504020204" pitchFamily="34" charset="0"/>
                  <a:ea typeface="Open Sans Semibold" panose="020B0606030504020204" pitchFamily="34" charset="0"/>
                  <a:cs typeface="Open Sans Semibold" panose="020B0606030504020204" pitchFamily="34" charset="0"/>
                </a:rPr>
                <a:t>man-made food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uppera"/>
          <p:cNvGrpSpPr/>
          <p:nvPr/>
        </p:nvGrpSpPr>
        <p:grpSpPr>
          <a:xfrm>
            <a:off x="-22972" y="-25400"/>
            <a:ext cx="24456984" cy="13767201"/>
            <a:chOff x="0" y="0"/>
            <a:chExt cx="24456982" cy="13767199"/>
          </a:xfrm>
        </p:grpSpPr>
        <p:sp>
          <p:nvSpPr>
            <p:cNvPr id="60" name="Rektangel"/>
            <p:cNvSpPr/>
            <p:nvPr/>
          </p:nvSpPr>
          <p:spPr>
            <a:xfrm>
              <a:off x="27039" y="9138186"/>
              <a:ext cx="24429944" cy="46290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1" name="Rektangel"/>
            <p:cNvSpPr/>
            <p:nvPr/>
          </p:nvSpPr>
          <p:spPr>
            <a:xfrm>
              <a:off x="27039" y="7540"/>
              <a:ext cx="24387821" cy="907124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64" name="Gruppera"/>
            <p:cNvGrpSpPr/>
            <p:nvPr/>
          </p:nvGrpSpPr>
          <p:grpSpPr>
            <a:xfrm>
              <a:off x="22971" y="0"/>
              <a:ext cx="24384001" cy="9133375"/>
              <a:chOff x="0" y="0"/>
              <a:chExt cx="24384000" cy="9133374"/>
            </a:xfrm>
          </p:grpSpPr>
          <p:pic>
            <p:nvPicPr>
              <p:cNvPr id="62" name="new-york-1173852402-1920x1080-72dpi.jpg" descr="new-york-1173852402-1920x1080-72dpi.jpg"/>
              <p:cNvPicPr>
                <a:picLocks noChangeAspect="1"/>
              </p:cNvPicPr>
              <p:nvPr/>
            </p:nvPicPr>
            <p:blipFill>
              <a:blip r:embed="rId2">
                <a:alphaModFix amt="30143"/>
              </a:blip>
              <a:srcRect l="49981" t="6381" b="27289"/>
              <a:stretch>
                <a:fillRect/>
              </a:stretch>
            </p:blipFill>
            <p:spPr>
              <a:xfrm>
                <a:off x="12187437" y="0"/>
                <a:ext cx="12196563" cy="909767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3" name="zinzino-heritage-waterfall-864911610-1920x1080-150dpi.jpg" descr="zinzino-heritage-waterfall-864911610-1920x1080-150dpi.jpg"/>
              <p:cNvPicPr>
                <a:picLocks noChangeAspect="1"/>
              </p:cNvPicPr>
              <p:nvPr/>
            </p:nvPicPr>
            <p:blipFill>
              <a:blip r:embed="rId3">
                <a:alphaModFix amt="30143"/>
              </a:blip>
              <a:srcRect t="16751" r="50001" b="16751"/>
              <a:stretch>
                <a:fillRect/>
              </a:stretch>
            </p:blipFill>
            <p:spPr>
              <a:xfrm>
                <a:off x="0" y="12699"/>
                <a:ext cx="12191629" cy="912067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7" name="Gruppera"/>
            <p:cNvGrpSpPr/>
            <p:nvPr/>
          </p:nvGrpSpPr>
          <p:grpSpPr>
            <a:xfrm>
              <a:off x="1636667" y="3756237"/>
              <a:ext cx="8957531" cy="4148115"/>
              <a:chOff x="191" y="0"/>
              <a:chExt cx="8957529" cy="4148113"/>
            </a:xfrm>
          </p:grpSpPr>
          <p:pic>
            <p:nvPicPr>
              <p:cNvPr id="65" name="omega-3-1182827458-2262x2250px-72dpi.jpg" descr="omega-3-1182827458-2262x2250px-72dpi.jpg"/>
              <p:cNvPicPr>
                <a:picLocks noChangeAspect="1"/>
              </p:cNvPicPr>
              <p:nvPr/>
            </p:nvPicPr>
            <p:blipFill>
              <a:blip r:embed="rId4"/>
              <a:srcRect l="46" r="45"/>
              <a:stretch>
                <a:fillRect/>
              </a:stretch>
            </p:blipFill>
            <p:spPr>
              <a:xfrm>
                <a:off x="4791312" y="0"/>
                <a:ext cx="4166409" cy="41481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21600" extrusionOk="0">
                    <a:moveTo>
                      <a:pt x="9838" y="0"/>
                    </a:moveTo>
                    <a:cubicBezTo>
                      <a:pt x="7320" y="0"/>
                      <a:pt x="4803" y="1055"/>
                      <a:pt x="2882" y="3164"/>
                    </a:cubicBezTo>
                    <a:cubicBezTo>
                      <a:pt x="-961" y="7382"/>
                      <a:pt x="-961" y="14218"/>
                      <a:pt x="2882" y="18436"/>
                    </a:cubicBezTo>
                    <a:cubicBezTo>
                      <a:pt x="4803" y="20545"/>
                      <a:pt x="7320" y="21600"/>
                      <a:pt x="9838" y="21600"/>
                    </a:cubicBezTo>
                    <a:cubicBezTo>
                      <a:pt x="12356" y="21600"/>
                      <a:pt x="14875" y="20545"/>
                      <a:pt x="16796" y="18436"/>
                    </a:cubicBezTo>
                    <a:cubicBezTo>
                      <a:pt x="20639" y="14218"/>
                      <a:pt x="20639" y="7382"/>
                      <a:pt x="16796" y="3164"/>
                    </a:cubicBezTo>
                    <a:cubicBezTo>
                      <a:pt x="14875" y="1055"/>
                      <a:pt x="12356" y="0"/>
                      <a:pt x="9838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6" name="free-range-sheep-501780454-2262x2250px-72dpi.jpg" descr="free-range-sheep-501780454-2262x2250px-72dpi.jpg"/>
              <p:cNvPicPr>
                <a:picLocks noChangeAspect="1"/>
              </p:cNvPicPr>
              <p:nvPr/>
            </p:nvPicPr>
            <p:blipFill>
              <a:blip r:embed="rId5"/>
              <a:srcRect l="46" r="45"/>
              <a:stretch>
                <a:fillRect/>
              </a:stretch>
            </p:blipFill>
            <p:spPr>
              <a:xfrm>
                <a:off x="191" y="0"/>
                <a:ext cx="4166409" cy="41481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21600" extrusionOk="0">
                    <a:moveTo>
                      <a:pt x="9838" y="0"/>
                    </a:moveTo>
                    <a:cubicBezTo>
                      <a:pt x="7320" y="0"/>
                      <a:pt x="4803" y="1055"/>
                      <a:pt x="2882" y="3164"/>
                    </a:cubicBezTo>
                    <a:cubicBezTo>
                      <a:pt x="-961" y="7382"/>
                      <a:pt x="-961" y="14218"/>
                      <a:pt x="2882" y="18436"/>
                    </a:cubicBezTo>
                    <a:cubicBezTo>
                      <a:pt x="4803" y="20545"/>
                      <a:pt x="7320" y="21600"/>
                      <a:pt x="9838" y="21600"/>
                    </a:cubicBezTo>
                    <a:cubicBezTo>
                      <a:pt x="12356" y="21600"/>
                      <a:pt x="14875" y="20545"/>
                      <a:pt x="16796" y="18436"/>
                    </a:cubicBezTo>
                    <a:cubicBezTo>
                      <a:pt x="20639" y="14218"/>
                      <a:pt x="20639" y="7382"/>
                      <a:pt x="16796" y="3164"/>
                    </a:cubicBezTo>
                    <a:cubicBezTo>
                      <a:pt x="14875" y="1055"/>
                      <a:pt x="12356" y="0"/>
                      <a:pt x="9838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0" name="Gruppera"/>
            <p:cNvGrpSpPr/>
            <p:nvPr/>
          </p:nvGrpSpPr>
          <p:grpSpPr>
            <a:xfrm>
              <a:off x="13833073" y="3756237"/>
              <a:ext cx="8957531" cy="4148115"/>
              <a:chOff x="190" y="0"/>
              <a:chExt cx="8957529" cy="4148113"/>
            </a:xfrm>
          </p:grpSpPr>
          <p:pic>
            <p:nvPicPr>
              <p:cNvPr id="68" name="sweet-sour-chicken-GettyImages-533348452-2262x2250px-72dpi.jpg" descr="sweet-sour-chicken-GettyImages-533348452-2262x2250px-72dpi.jpg"/>
              <p:cNvPicPr>
                <a:picLocks noChangeAspect="1"/>
              </p:cNvPicPr>
              <p:nvPr/>
            </p:nvPicPr>
            <p:blipFill>
              <a:blip r:embed="rId6"/>
              <a:srcRect l="46" r="45"/>
              <a:stretch>
                <a:fillRect/>
              </a:stretch>
            </p:blipFill>
            <p:spPr>
              <a:xfrm>
                <a:off x="4791312" y="0"/>
                <a:ext cx="4166409" cy="41481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21600" extrusionOk="0">
                    <a:moveTo>
                      <a:pt x="9838" y="0"/>
                    </a:moveTo>
                    <a:cubicBezTo>
                      <a:pt x="7320" y="0"/>
                      <a:pt x="4803" y="1055"/>
                      <a:pt x="2882" y="3164"/>
                    </a:cubicBezTo>
                    <a:cubicBezTo>
                      <a:pt x="-961" y="7382"/>
                      <a:pt x="-961" y="14218"/>
                      <a:pt x="2882" y="18436"/>
                    </a:cubicBezTo>
                    <a:cubicBezTo>
                      <a:pt x="4803" y="20545"/>
                      <a:pt x="7320" y="21600"/>
                      <a:pt x="9838" y="21600"/>
                    </a:cubicBezTo>
                    <a:cubicBezTo>
                      <a:pt x="12356" y="21600"/>
                      <a:pt x="14875" y="20545"/>
                      <a:pt x="16796" y="18436"/>
                    </a:cubicBezTo>
                    <a:cubicBezTo>
                      <a:pt x="20639" y="14218"/>
                      <a:pt x="20639" y="7382"/>
                      <a:pt x="16796" y="3164"/>
                    </a:cubicBezTo>
                    <a:cubicBezTo>
                      <a:pt x="14875" y="1055"/>
                      <a:pt x="12356" y="0"/>
                      <a:pt x="9838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9" name="chickens-in-cages-484403658-2262x2250px-72dpi.jpg" descr="chickens-in-cages-484403658-2262x2250px-72dpi.jpg"/>
              <p:cNvPicPr>
                <a:picLocks noChangeAspect="1"/>
              </p:cNvPicPr>
              <p:nvPr/>
            </p:nvPicPr>
            <p:blipFill>
              <a:blip r:embed="rId7"/>
              <a:srcRect l="46" r="45"/>
              <a:stretch>
                <a:fillRect/>
              </a:stretch>
            </p:blipFill>
            <p:spPr>
              <a:xfrm>
                <a:off x="190" y="0"/>
                <a:ext cx="4166410" cy="41481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21600" extrusionOk="0">
                    <a:moveTo>
                      <a:pt x="9838" y="0"/>
                    </a:moveTo>
                    <a:cubicBezTo>
                      <a:pt x="7320" y="0"/>
                      <a:pt x="4803" y="1055"/>
                      <a:pt x="2882" y="3164"/>
                    </a:cubicBezTo>
                    <a:cubicBezTo>
                      <a:pt x="-961" y="7382"/>
                      <a:pt x="-961" y="14218"/>
                      <a:pt x="2882" y="18436"/>
                    </a:cubicBezTo>
                    <a:cubicBezTo>
                      <a:pt x="4803" y="20545"/>
                      <a:pt x="7320" y="21600"/>
                      <a:pt x="9838" y="21600"/>
                    </a:cubicBezTo>
                    <a:cubicBezTo>
                      <a:pt x="12356" y="21600"/>
                      <a:pt x="14875" y="20545"/>
                      <a:pt x="16796" y="18436"/>
                    </a:cubicBezTo>
                    <a:cubicBezTo>
                      <a:pt x="20639" y="14218"/>
                      <a:pt x="20639" y="7382"/>
                      <a:pt x="16796" y="3164"/>
                    </a:cubicBezTo>
                    <a:cubicBezTo>
                      <a:pt x="14875" y="1055"/>
                      <a:pt x="12356" y="0"/>
                      <a:pt x="9838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71" name="2020"/>
            <p:cNvSpPr/>
            <p:nvPr/>
          </p:nvSpPr>
          <p:spPr>
            <a:xfrm>
              <a:off x="20723716" y="9388559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000" spc="120">
                  <a:solidFill>
                    <a:srgbClr val="470897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defRPr>
              </a:lvl1pPr>
            </a:lstStyle>
            <a:p>
              <a:r>
                <a:t>2020</a:t>
              </a:r>
            </a:p>
          </p:txBody>
        </p:sp>
        <p:sp>
          <p:nvSpPr>
            <p:cNvPr id="72" name="1850"/>
            <p:cNvSpPr/>
            <p:nvPr/>
          </p:nvSpPr>
          <p:spPr>
            <a:xfrm>
              <a:off x="3627568" y="9388559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000" spc="120">
                  <a:solidFill>
                    <a:srgbClr val="470897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defRPr>
              </a:lvl1pPr>
            </a:lstStyle>
            <a:p>
              <a:r>
                <a:t>1850</a:t>
              </a:r>
            </a:p>
          </p:txBody>
        </p:sp>
        <p:sp>
          <p:nvSpPr>
            <p:cNvPr id="73" name="1960"/>
            <p:cNvSpPr/>
            <p:nvPr/>
          </p:nvSpPr>
          <p:spPr>
            <a:xfrm>
              <a:off x="12214971" y="9388559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000" spc="120">
                  <a:solidFill>
                    <a:srgbClr val="470897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defRPr>
              </a:lvl1pPr>
            </a:lstStyle>
            <a:p>
              <a:r>
                <a:t>1960</a:t>
              </a:r>
            </a:p>
          </p:txBody>
        </p:sp>
        <p:sp>
          <p:nvSpPr>
            <p:cNvPr id="74" name="Linje"/>
            <p:cNvSpPr/>
            <p:nvPr/>
          </p:nvSpPr>
          <p:spPr>
            <a:xfrm>
              <a:off x="0" y="9109159"/>
              <a:ext cx="24429943" cy="1"/>
            </a:xfrm>
            <a:prstGeom prst="line">
              <a:avLst/>
            </a:prstGeom>
            <a:noFill/>
            <a:ln w="63500" cap="flat">
              <a:solidFill>
                <a:srgbClr val="4E009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</p:grpSp>
      <p:grpSp>
        <p:nvGrpSpPr>
          <p:cNvPr id="78" name="Gruppera"/>
          <p:cNvGrpSpPr/>
          <p:nvPr/>
        </p:nvGrpSpPr>
        <p:grpSpPr>
          <a:xfrm>
            <a:off x="924403" y="10516883"/>
            <a:ext cx="1819003" cy="1283127"/>
            <a:chOff x="0" y="0"/>
            <a:chExt cx="1819002" cy="1283126"/>
          </a:xfrm>
        </p:grpSpPr>
        <p:sp>
          <p:nvSpPr>
            <p:cNvPr id="76" name="1:1"/>
            <p:cNvSpPr txBox="1"/>
            <p:nvPr/>
          </p:nvSpPr>
          <p:spPr>
            <a:xfrm>
              <a:off x="386920" y="0"/>
              <a:ext cx="1045162" cy="9652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63500" dist="50427" dir="7539566" rotWithShape="0">
                <a:srgbClr val="FFFFFF">
                  <a:alpha val="91926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>
                <a:lnSpc>
                  <a:spcPct val="90000"/>
                </a:lnSpc>
                <a:defRPr>
                  <a:solidFill>
                    <a:srgbClr val="009A44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defRPr>
              </a:lvl1pPr>
            </a:lstStyle>
            <a:p>
              <a:r>
                <a:t>1:1</a:t>
              </a:r>
            </a:p>
          </p:txBody>
        </p:sp>
        <p:sp>
          <p:nvSpPr>
            <p:cNvPr id="77" name="DNA formation"/>
            <p:cNvSpPr txBox="1"/>
            <p:nvPr/>
          </p:nvSpPr>
          <p:spPr>
            <a:xfrm>
              <a:off x="-1" y="838626"/>
              <a:ext cx="1819004" cy="444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defRPr sz="2000"/>
              </a:lvl1pPr>
            </a:lstStyle>
            <a:p>
              <a:r>
                <a:t>DNA formation</a:t>
              </a:r>
            </a:p>
          </p:txBody>
        </p:sp>
      </p:grpSp>
      <p:sp>
        <p:nvSpPr>
          <p:cNvPr id="79" name="25:1?"/>
          <p:cNvSpPr txBox="1"/>
          <p:nvPr/>
        </p:nvSpPr>
        <p:spPr>
          <a:xfrm>
            <a:off x="21390973" y="9890664"/>
            <a:ext cx="1784351" cy="2032115"/>
          </a:xfrm>
          <a:prstGeom prst="rect">
            <a:avLst/>
          </a:prstGeom>
          <a:ln w="12700">
            <a:miter lim="400000"/>
          </a:ln>
          <a:effectLst>
            <a:outerShdw blurRad="63500" dist="50427" dir="7539566" rotWithShape="0">
              <a:srgbClr val="FFFFFF">
                <a:alpha val="91926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90000"/>
              </a:lnSpc>
              <a:defRPr>
                <a:solidFill>
                  <a:srgbClr val="E4231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25:1?</a:t>
            </a:r>
          </a:p>
        </p:txBody>
      </p:sp>
      <p:grpSp>
        <p:nvGrpSpPr>
          <p:cNvPr id="82" name="Gruppera"/>
          <p:cNvGrpSpPr/>
          <p:nvPr/>
        </p:nvGrpSpPr>
        <p:grpSpPr>
          <a:xfrm>
            <a:off x="11149731" y="10516885"/>
            <a:ext cx="2084538" cy="1283126"/>
            <a:chOff x="0" y="0"/>
            <a:chExt cx="2084536" cy="1283125"/>
          </a:xfrm>
        </p:grpSpPr>
        <p:sp>
          <p:nvSpPr>
            <p:cNvPr id="80" name="4:1"/>
            <p:cNvSpPr txBox="1"/>
            <p:nvPr/>
          </p:nvSpPr>
          <p:spPr>
            <a:xfrm>
              <a:off x="535378" y="0"/>
              <a:ext cx="1013781" cy="9652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63500" dist="50427" dir="7539566" rotWithShape="0">
                <a:srgbClr val="FFFFFF">
                  <a:alpha val="91926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lnSpc>
                  <a:spcPct val="90000"/>
                </a:lnSpc>
                <a:defRPr>
                  <a:solidFill>
                    <a:srgbClr val="F9AE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defRPr>
              </a:lvl1pPr>
            </a:lstStyle>
            <a:p>
              <a:r>
                <a:t>4:1</a:t>
              </a:r>
            </a:p>
          </p:txBody>
        </p:sp>
        <p:sp>
          <p:nvSpPr>
            <p:cNvPr id="81" name="The turning point"/>
            <p:cNvSpPr txBox="1"/>
            <p:nvPr/>
          </p:nvSpPr>
          <p:spPr>
            <a:xfrm>
              <a:off x="-1" y="838625"/>
              <a:ext cx="2084538" cy="444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defRPr sz="2000"/>
              </a:lvl1pPr>
            </a:lstStyle>
            <a:p>
              <a:r>
                <a:t>The turning point</a:t>
              </a:r>
            </a:p>
          </p:txBody>
        </p:sp>
      </p:grpSp>
      <p:grpSp>
        <p:nvGrpSpPr>
          <p:cNvPr id="85" name="Gruppera"/>
          <p:cNvGrpSpPr/>
          <p:nvPr/>
        </p:nvGrpSpPr>
        <p:grpSpPr>
          <a:xfrm>
            <a:off x="15482840" y="10516885"/>
            <a:ext cx="3375994" cy="1283126"/>
            <a:chOff x="0" y="0"/>
            <a:chExt cx="3375992" cy="1283125"/>
          </a:xfrm>
        </p:grpSpPr>
        <p:sp>
          <p:nvSpPr>
            <p:cNvPr id="83" name="15:1"/>
            <p:cNvSpPr txBox="1"/>
            <p:nvPr/>
          </p:nvSpPr>
          <p:spPr>
            <a:xfrm>
              <a:off x="1000036" y="0"/>
              <a:ext cx="1375920" cy="9652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63500" dist="50427" dir="7539566" rotWithShape="0">
                <a:srgbClr val="FFFFFF">
                  <a:alpha val="91926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>
                <a:lnSpc>
                  <a:spcPct val="90000"/>
                </a:lnSpc>
                <a:defRPr>
                  <a:solidFill>
                    <a:srgbClr val="E42313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defRPr>
              </a:lvl1pPr>
            </a:lstStyle>
            <a:p>
              <a:r>
                <a:t>15:1</a:t>
              </a:r>
            </a:p>
          </p:txBody>
        </p:sp>
        <p:sp>
          <p:nvSpPr>
            <p:cNvPr id="84" name="Increasing every decade (EU)"/>
            <p:cNvSpPr txBox="1"/>
            <p:nvPr/>
          </p:nvSpPr>
          <p:spPr>
            <a:xfrm>
              <a:off x="-1" y="838625"/>
              <a:ext cx="3375994" cy="444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defRPr sz="2000"/>
              </a:lvl1pPr>
            </a:lstStyle>
            <a:p>
              <a:r>
                <a:t>Increasing every decade (EU)</a:t>
              </a:r>
            </a:p>
          </p:txBody>
        </p:sp>
      </p:grpSp>
      <p:grpSp>
        <p:nvGrpSpPr>
          <p:cNvPr id="88" name="Gruppera"/>
          <p:cNvGrpSpPr/>
          <p:nvPr/>
        </p:nvGrpSpPr>
        <p:grpSpPr>
          <a:xfrm>
            <a:off x="5635250" y="10516885"/>
            <a:ext cx="2621931" cy="1283126"/>
            <a:chOff x="0" y="0"/>
            <a:chExt cx="2621929" cy="1283125"/>
          </a:xfrm>
        </p:grpSpPr>
        <p:sp>
          <p:nvSpPr>
            <p:cNvPr id="86" name="Science recommends"/>
            <p:cNvSpPr txBox="1"/>
            <p:nvPr/>
          </p:nvSpPr>
          <p:spPr>
            <a:xfrm>
              <a:off x="-1" y="838625"/>
              <a:ext cx="2621931" cy="444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defRPr sz="2000"/>
              </a:lvl1pPr>
            </a:lstStyle>
            <a:p>
              <a:r>
                <a:t>Science recommends </a:t>
              </a:r>
            </a:p>
          </p:txBody>
        </p:sp>
        <p:sp>
          <p:nvSpPr>
            <p:cNvPr id="87" name="3:1"/>
            <p:cNvSpPr txBox="1"/>
            <p:nvPr/>
          </p:nvSpPr>
          <p:spPr>
            <a:xfrm>
              <a:off x="800819" y="0"/>
              <a:ext cx="1020292" cy="9652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63500" dist="50427" dir="7539566" rotWithShape="0">
                <a:srgbClr val="FFFFFF">
                  <a:alpha val="91926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>
                <a:lnSpc>
                  <a:spcPct val="90000"/>
                </a:lnSpc>
                <a:defRPr>
                  <a:solidFill>
                    <a:srgbClr val="009A44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defRPr>
              </a:lvl1pPr>
            </a:lstStyle>
            <a:p>
              <a:r>
                <a:t>3:1</a:t>
              </a:r>
            </a:p>
          </p:txBody>
        </p:sp>
      </p:grpSp>
      <p:grpSp>
        <p:nvGrpSpPr>
          <p:cNvPr id="91" name="Gruppera"/>
          <p:cNvGrpSpPr/>
          <p:nvPr/>
        </p:nvGrpSpPr>
        <p:grpSpPr>
          <a:xfrm>
            <a:off x="145472" y="12678548"/>
            <a:ext cx="3820523" cy="719471"/>
            <a:chOff x="-38101" y="88237"/>
            <a:chExt cx="3820521" cy="719470"/>
          </a:xfrm>
        </p:grpSpPr>
        <p:sp>
          <p:nvSpPr>
            <p:cNvPr id="89" name="• PUBMED"/>
            <p:cNvSpPr txBox="1"/>
            <p:nvPr/>
          </p:nvSpPr>
          <p:spPr>
            <a:xfrm>
              <a:off x="-38101" y="452106"/>
              <a:ext cx="3820521" cy="355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lvl="2" algn="l" defTabSz="457200">
                <a:defRPr sz="1500" b="1" i="1"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b="0"/>
                <a:t>• PUBMED</a:t>
              </a:r>
            </a:p>
          </p:txBody>
        </p:sp>
        <p:sp>
          <p:nvSpPr>
            <p:cNvPr id="90" name="REFERENCES"/>
            <p:cNvSpPr txBox="1"/>
            <p:nvPr/>
          </p:nvSpPr>
          <p:spPr>
            <a:xfrm>
              <a:off x="444500" y="88237"/>
              <a:ext cx="2013526" cy="4458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 defTabSz="457200">
                <a:lnSpc>
                  <a:spcPct val="120000"/>
                </a:lnSpc>
                <a:defRPr sz="2000">
                  <a:latin typeface="Open Sans Semibold"/>
                  <a:ea typeface="Open Sans Semibold"/>
                  <a:cs typeface="Open Sans Semibold"/>
                  <a:sym typeface="Open Sans Semibold"/>
                </a:defRPr>
              </a:pPr>
              <a:r>
                <a:t>REFERENCES</a:t>
              </a:r>
            </a:p>
          </p:txBody>
        </p:sp>
      </p:grpSp>
      <p:sp>
        <p:nvSpPr>
          <p:cNvPr id="3" name="textruta 2">
            <a:extLst>
              <a:ext uri="{FF2B5EF4-FFF2-40B4-BE49-F238E27FC236}">
                <a16:creationId xmlns:a16="http://schemas.microsoft.com/office/drawing/2014/main" id="{CAE63E2F-3559-0504-3523-D47C2FA0BD66}"/>
              </a:ext>
            </a:extLst>
          </p:cNvPr>
          <p:cNvSpPr txBox="1"/>
          <p:nvPr/>
        </p:nvSpPr>
        <p:spPr>
          <a:xfrm>
            <a:off x="5155867" y="1644650"/>
            <a:ext cx="14021467" cy="8720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v-SE" sz="5000" u="none" strike="noStrike" cap="none" spc="350" normalizeH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Light"/>
              </a:rPr>
              <a:t>The history of </a:t>
            </a:r>
            <a:r>
              <a:rPr kumimoji="0" lang="sv-SE" sz="5000" b="1" u="none" strike="noStrike" cap="none" normalizeH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sym typeface="Open Sans Light"/>
              </a:rPr>
              <a:t>Omega-6 to Omega-3 Balance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 advAuto="0"/>
      <p:bldP spid="79" grpId="0" animBg="1" advAuto="0"/>
      <p:bldP spid="82" grpId="0" animBg="1" advAuto="0"/>
      <p:bldP spid="85" grpId="0" animBg="1" advAuto="0"/>
      <p:bldP spid="88" grpId="0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Balance-illustration-with-layers-red.jpg" descr="Balance-illustration-with-layers-red.jpg"/>
          <p:cNvPicPr>
            <a:picLocks noChangeAspect="1"/>
          </p:cNvPicPr>
          <p:nvPr/>
        </p:nvPicPr>
        <p:blipFill>
          <a:blip r:embed="rId2"/>
          <a:srcRect l="4276" r="4276"/>
          <a:stretch>
            <a:fillRect/>
          </a:stretch>
        </p:blipFill>
        <p:spPr>
          <a:xfrm>
            <a:off x="2048334" y="503832"/>
            <a:ext cx="19533787" cy="13216286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What are the consequences of  Omega-6 to Omega-3 imbalance?"/>
          <p:cNvSpPr txBox="1"/>
          <p:nvPr/>
        </p:nvSpPr>
        <p:spPr>
          <a:xfrm>
            <a:off x="749300" y="1292088"/>
            <a:ext cx="14003369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2438338">
              <a:defRPr spc="350"/>
            </a:pPr>
            <a:r>
              <a:t>What are the consequences of </a:t>
            </a:r>
            <a:br>
              <a:rPr/>
            </a:br>
            <a:r>
              <a:rPr b="1" spc="1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sym typeface="Open Sans Semibold"/>
              </a:rPr>
              <a:t>Omega-6 to Omega-3 imbalance?</a:t>
            </a:r>
          </a:p>
        </p:txBody>
      </p:sp>
      <p:sp>
        <p:nvSpPr>
          <p:cNvPr id="96" name="Hair quality decreases"/>
          <p:cNvSpPr txBox="1"/>
          <p:nvPr/>
        </p:nvSpPr>
        <p:spPr>
          <a:xfrm>
            <a:off x="13388943" y="3294829"/>
            <a:ext cx="2332968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80000"/>
              </a:lnSpc>
              <a:defRPr sz="1500" b="1" spc="45">
                <a:solidFill>
                  <a:srgbClr val="C15954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Hair quality decreases </a:t>
            </a:r>
          </a:p>
        </p:txBody>
      </p:sp>
      <p:sp>
        <p:nvSpPr>
          <p:cNvPr id="97" name="Joint and muscle pain"/>
          <p:cNvSpPr txBox="1"/>
          <p:nvPr/>
        </p:nvSpPr>
        <p:spPr>
          <a:xfrm>
            <a:off x="13388943" y="8388314"/>
            <a:ext cx="2211312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80000"/>
              </a:lnSpc>
              <a:defRPr sz="1500" b="1" spc="45">
                <a:solidFill>
                  <a:srgbClr val="C15954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Joint and muscle pain</a:t>
            </a:r>
          </a:p>
        </p:txBody>
      </p:sp>
      <p:sp>
        <p:nvSpPr>
          <p:cNvPr id="98" name="Reduced organ function"/>
          <p:cNvSpPr txBox="1"/>
          <p:nvPr/>
        </p:nvSpPr>
        <p:spPr>
          <a:xfrm>
            <a:off x="13388943" y="6344908"/>
            <a:ext cx="2437479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80000"/>
              </a:lnSpc>
              <a:defRPr sz="1500" b="1" spc="45">
                <a:solidFill>
                  <a:srgbClr val="C15954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Reduced organ function</a:t>
            </a:r>
          </a:p>
        </p:txBody>
      </p:sp>
      <p:sp>
        <p:nvSpPr>
          <p:cNvPr id="99" name="Reduced brain function"/>
          <p:cNvSpPr txBox="1"/>
          <p:nvPr/>
        </p:nvSpPr>
        <p:spPr>
          <a:xfrm>
            <a:off x="13388943" y="2701657"/>
            <a:ext cx="2385017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80000"/>
              </a:lnSpc>
              <a:defRPr sz="1500" b="1" spc="45">
                <a:solidFill>
                  <a:srgbClr val="C15954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Reduced brain function</a:t>
            </a:r>
          </a:p>
        </p:txBody>
      </p:sp>
      <p:sp>
        <p:nvSpPr>
          <p:cNvPr id="100" name="Skin loses elasticity"/>
          <p:cNvSpPr txBox="1"/>
          <p:nvPr/>
        </p:nvSpPr>
        <p:spPr>
          <a:xfrm>
            <a:off x="13388943" y="5776434"/>
            <a:ext cx="2004255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80000"/>
              </a:lnSpc>
              <a:defRPr sz="1500" b="1" spc="45">
                <a:solidFill>
                  <a:srgbClr val="C15954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Skin loses elasticity</a:t>
            </a:r>
          </a:p>
        </p:txBody>
      </p:sp>
      <p:sp>
        <p:nvSpPr>
          <p:cNvPr id="101" name="Linje"/>
          <p:cNvSpPr/>
          <p:nvPr/>
        </p:nvSpPr>
        <p:spPr>
          <a:xfrm>
            <a:off x="13229660" y="3032056"/>
            <a:ext cx="2544300" cy="0"/>
          </a:xfrm>
          <a:prstGeom prst="line">
            <a:avLst/>
          </a:prstGeom>
          <a:ln w="19050">
            <a:solidFill>
              <a:srgbClr val="DE8D82">
                <a:alpha val="6456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102" name="Linje"/>
          <p:cNvSpPr/>
          <p:nvPr/>
        </p:nvSpPr>
        <p:spPr>
          <a:xfrm flipV="1">
            <a:off x="12426041" y="3027394"/>
            <a:ext cx="805635" cy="805635"/>
          </a:xfrm>
          <a:prstGeom prst="line">
            <a:avLst/>
          </a:prstGeom>
          <a:ln w="19050">
            <a:solidFill>
              <a:srgbClr val="DE8D82">
                <a:alpha val="6456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103" name="Linje"/>
          <p:cNvSpPr/>
          <p:nvPr/>
        </p:nvSpPr>
        <p:spPr>
          <a:xfrm>
            <a:off x="13315992" y="3628205"/>
            <a:ext cx="2345539" cy="0"/>
          </a:xfrm>
          <a:prstGeom prst="line">
            <a:avLst/>
          </a:prstGeom>
          <a:ln w="19050">
            <a:solidFill>
              <a:srgbClr val="DE8D82">
                <a:alpha val="6456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104" name="Linje"/>
          <p:cNvSpPr/>
          <p:nvPr/>
        </p:nvSpPr>
        <p:spPr>
          <a:xfrm flipV="1">
            <a:off x="12514972" y="3626312"/>
            <a:ext cx="805635" cy="805635"/>
          </a:xfrm>
          <a:prstGeom prst="line">
            <a:avLst/>
          </a:prstGeom>
          <a:ln w="19050">
            <a:solidFill>
              <a:srgbClr val="DE8D82">
                <a:alpha val="6456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105" name="Linje"/>
          <p:cNvSpPr/>
          <p:nvPr/>
        </p:nvSpPr>
        <p:spPr>
          <a:xfrm>
            <a:off x="13315993" y="6110576"/>
            <a:ext cx="2077206" cy="0"/>
          </a:xfrm>
          <a:prstGeom prst="line">
            <a:avLst/>
          </a:prstGeom>
          <a:ln w="19050">
            <a:solidFill>
              <a:srgbClr val="DE8D82">
                <a:alpha val="6456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106" name="Linje"/>
          <p:cNvSpPr/>
          <p:nvPr/>
        </p:nvSpPr>
        <p:spPr>
          <a:xfrm flipV="1">
            <a:off x="12743621" y="6108682"/>
            <a:ext cx="572372" cy="131642"/>
          </a:xfrm>
          <a:prstGeom prst="line">
            <a:avLst/>
          </a:prstGeom>
          <a:ln w="19050">
            <a:solidFill>
              <a:srgbClr val="DE8D82">
                <a:alpha val="6456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107" name="Linje"/>
          <p:cNvSpPr/>
          <p:nvPr/>
        </p:nvSpPr>
        <p:spPr>
          <a:xfrm>
            <a:off x="13315993" y="6661564"/>
            <a:ext cx="2547568" cy="1"/>
          </a:xfrm>
          <a:prstGeom prst="line">
            <a:avLst/>
          </a:prstGeom>
          <a:ln w="19050">
            <a:solidFill>
              <a:srgbClr val="DE8D82">
                <a:alpha val="6456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108" name="Linje"/>
          <p:cNvSpPr/>
          <p:nvPr/>
        </p:nvSpPr>
        <p:spPr>
          <a:xfrm flipV="1">
            <a:off x="12743622" y="6659672"/>
            <a:ext cx="576985" cy="98464"/>
          </a:xfrm>
          <a:prstGeom prst="line">
            <a:avLst/>
          </a:prstGeom>
          <a:ln w="19050">
            <a:solidFill>
              <a:srgbClr val="DE8D82">
                <a:alpha val="6456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109" name="Linje"/>
          <p:cNvSpPr/>
          <p:nvPr/>
        </p:nvSpPr>
        <p:spPr>
          <a:xfrm>
            <a:off x="13315993" y="8707882"/>
            <a:ext cx="2306202" cy="1"/>
          </a:xfrm>
          <a:prstGeom prst="line">
            <a:avLst/>
          </a:prstGeom>
          <a:ln w="19050">
            <a:solidFill>
              <a:srgbClr val="DE8D82">
                <a:alpha val="6456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110" name="Linje"/>
          <p:cNvSpPr/>
          <p:nvPr/>
        </p:nvSpPr>
        <p:spPr>
          <a:xfrm flipV="1">
            <a:off x="12630785" y="8705990"/>
            <a:ext cx="689822" cy="394274"/>
          </a:xfrm>
          <a:prstGeom prst="line">
            <a:avLst/>
          </a:prstGeom>
          <a:ln w="19050">
            <a:solidFill>
              <a:srgbClr val="DE8D82">
                <a:alpha val="6456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111" name="Reduced heart function"/>
          <p:cNvSpPr txBox="1"/>
          <p:nvPr/>
        </p:nvSpPr>
        <p:spPr>
          <a:xfrm>
            <a:off x="13388943" y="5225547"/>
            <a:ext cx="2401667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80000"/>
              </a:lnSpc>
              <a:defRPr sz="1500" b="1" spc="45">
                <a:solidFill>
                  <a:srgbClr val="C15954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Reduced heart function</a:t>
            </a:r>
          </a:p>
        </p:txBody>
      </p:sp>
      <p:sp>
        <p:nvSpPr>
          <p:cNvPr id="112" name="Linje"/>
          <p:cNvSpPr/>
          <p:nvPr/>
        </p:nvSpPr>
        <p:spPr>
          <a:xfrm>
            <a:off x="13376955" y="5559689"/>
            <a:ext cx="2449468" cy="0"/>
          </a:xfrm>
          <a:prstGeom prst="line">
            <a:avLst/>
          </a:prstGeom>
          <a:ln w="19050">
            <a:solidFill>
              <a:srgbClr val="DE8D82">
                <a:alpha val="6456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113" name="Linje"/>
          <p:cNvSpPr/>
          <p:nvPr/>
        </p:nvSpPr>
        <p:spPr>
          <a:xfrm flipV="1">
            <a:off x="12804582" y="5557795"/>
            <a:ext cx="576985" cy="131642"/>
          </a:xfrm>
          <a:prstGeom prst="line">
            <a:avLst/>
          </a:prstGeom>
          <a:ln w="19050">
            <a:solidFill>
              <a:srgbClr val="DE8D82">
                <a:alpha val="6456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Balance illustration with layers-green.png" descr="Balance illustration with layers-green.png">
            <a:extLst>
              <a:ext uri="{FF2B5EF4-FFF2-40B4-BE49-F238E27FC236}">
                <a16:creationId xmlns:a16="http://schemas.microsoft.com/office/drawing/2014/main" id="{DBD79056-F822-CE4E-890D-F18CF2A8B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792" y="502084"/>
            <a:ext cx="21360876" cy="13216336"/>
          </a:xfrm>
          <a:prstGeom prst="rect">
            <a:avLst/>
          </a:prstGeom>
          <a:ln w="12700">
            <a:miter lim="400000"/>
          </a:ln>
        </p:spPr>
      </p:pic>
      <p:pic>
        <p:nvPicPr>
          <p:cNvPr id="75" name="Balance illustration with layers-red.png" descr="Balance illustration with layers-red.png">
            <a:extLst>
              <a:ext uri="{FF2B5EF4-FFF2-40B4-BE49-F238E27FC236}">
                <a16:creationId xmlns:a16="http://schemas.microsoft.com/office/drawing/2014/main" id="{5FBB80CC-7024-7047-A23D-B570EEBF2C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5845" y="527484"/>
            <a:ext cx="21278770" cy="13165536"/>
          </a:xfrm>
          <a:prstGeom prst="rect">
            <a:avLst/>
          </a:prstGeom>
          <a:ln w="12700">
            <a:miter lim="400000"/>
          </a:ln>
        </p:spPr>
      </p:pic>
      <p:pic>
        <p:nvPicPr>
          <p:cNvPr id="76" name="Balance illustration with layer-greys.png" descr="Balance illustration with layer-greys.png">
            <a:extLst>
              <a:ext uri="{FF2B5EF4-FFF2-40B4-BE49-F238E27FC236}">
                <a16:creationId xmlns:a16="http://schemas.microsoft.com/office/drawing/2014/main" id="{E3A9A06B-1901-464D-B8C4-F963B3C4F9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5319" y="502084"/>
            <a:ext cx="21319822" cy="1319093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7" name="Gruppera">
            <a:extLst>
              <a:ext uri="{FF2B5EF4-FFF2-40B4-BE49-F238E27FC236}">
                <a16:creationId xmlns:a16="http://schemas.microsoft.com/office/drawing/2014/main" id="{7D02F540-23EB-5A40-B61D-989C728686F3}"/>
              </a:ext>
            </a:extLst>
          </p:cNvPr>
          <p:cNvGrpSpPr/>
          <p:nvPr/>
        </p:nvGrpSpPr>
        <p:grpSpPr>
          <a:xfrm>
            <a:off x="1145697" y="4343854"/>
            <a:ext cx="7966218" cy="6558102"/>
            <a:chOff x="0" y="16042"/>
            <a:chExt cx="7966216" cy="6558101"/>
          </a:xfrm>
        </p:grpSpPr>
        <p:pic>
          <p:nvPicPr>
            <p:cNvPr id="78" name="Red-cell-with-layers.jpeg" descr="Red-cell-with-layers.jpeg">
              <a:extLst>
                <a:ext uri="{FF2B5EF4-FFF2-40B4-BE49-F238E27FC236}">
                  <a16:creationId xmlns:a16="http://schemas.microsoft.com/office/drawing/2014/main" id="{A36A0654-6ACC-6149-BA90-4BF1243724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b="5474"/>
            <a:stretch>
              <a:fillRect/>
            </a:stretch>
          </p:blipFill>
          <p:spPr>
            <a:xfrm>
              <a:off x="0" y="1579562"/>
              <a:ext cx="7256026" cy="49945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9" name="Reduced function">
              <a:extLst>
                <a:ext uri="{FF2B5EF4-FFF2-40B4-BE49-F238E27FC236}">
                  <a16:creationId xmlns:a16="http://schemas.microsoft.com/office/drawing/2014/main" id="{A4759215-3596-3647-8501-FF6DA1068D1D}"/>
                </a:ext>
              </a:extLst>
            </p:cNvPr>
            <p:cNvSpPr txBox="1"/>
            <p:nvPr/>
          </p:nvSpPr>
          <p:spPr>
            <a:xfrm>
              <a:off x="1462582" y="16042"/>
              <a:ext cx="4330862" cy="812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2438338">
                <a:defRPr sz="3000" cap="all">
                  <a:latin typeface="Open Sans Semibold"/>
                  <a:ea typeface="Open Sans Semibold"/>
                  <a:cs typeface="Open Sans Semibold"/>
                  <a:sym typeface="Open Sans Semibold"/>
                </a:defRPr>
              </a:lvl1pPr>
            </a:lstStyle>
            <a:p>
              <a:r>
                <a:t>Reduced function</a:t>
              </a:r>
            </a:p>
          </p:txBody>
        </p:sp>
        <p:sp>
          <p:nvSpPr>
            <p:cNvPr id="80" name="Hard, rigid membrane">
              <a:extLst>
                <a:ext uri="{FF2B5EF4-FFF2-40B4-BE49-F238E27FC236}">
                  <a16:creationId xmlns:a16="http://schemas.microsoft.com/office/drawing/2014/main" id="{3BB271E8-200E-294C-9F55-C91782A036D1}"/>
                </a:ext>
              </a:extLst>
            </p:cNvPr>
            <p:cNvSpPr txBox="1"/>
            <p:nvPr/>
          </p:nvSpPr>
          <p:spPr>
            <a:xfrm>
              <a:off x="1462582" y="459650"/>
              <a:ext cx="4330862" cy="812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2438338">
                <a:defRPr sz="2000"/>
              </a:lvl1pPr>
            </a:lstStyle>
            <a:p>
              <a:r>
                <a:t>Hard, rigid membrane</a:t>
              </a:r>
            </a:p>
          </p:txBody>
        </p:sp>
        <p:sp>
          <p:nvSpPr>
            <p:cNvPr id="81" name="Nutrients get…">
              <a:extLst>
                <a:ext uri="{FF2B5EF4-FFF2-40B4-BE49-F238E27FC236}">
                  <a16:creationId xmlns:a16="http://schemas.microsoft.com/office/drawing/2014/main" id="{A3150588-0CB1-324D-9466-6004254A9A1A}"/>
                </a:ext>
              </a:extLst>
            </p:cNvPr>
            <p:cNvSpPr/>
            <p:nvPr/>
          </p:nvSpPr>
          <p:spPr>
            <a:xfrm>
              <a:off x="68633" y="1500240"/>
              <a:ext cx="2090343" cy="666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lnSpc>
                  <a:spcPts val="2200"/>
                </a:lnSpc>
                <a:defRPr sz="2000" i="1">
                  <a:solidFill>
                    <a:srgbClr val="009A44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defRPr>
              </a:pPr>
              <a:r>
                <a:t>Nutrients get </a:t>
              </a:r>
            </a:p>
            <a:p>
              <a:pPr>
                <a:lnSpc>
                  <a:spcPts val="2200"/>
                </a:lnSpc>
                <a:defRPr sz="2000" i="1">
                  <a:solidFill>
                    <a:srgbClr val="009A44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defRPr>
              </a:pPr>
              <a:r>
                <a:t>in slowly</a:t>
              </a:r>
            </a:p>
          </p:txBody>
        </p:sp>
        <p:sp>
          <p:nvSpPr>
            <p:cNvPr id="82" name="Waste products…">
              <a:extLst>
                <a:ext uri="{FF2B5EF4-FFF2-40B4-BE49-F238E27FC236}">
                  <a16:creationId xmlns:a16="http://schemas.microsoft.com/office/drawing/2014/main" id="{0E6F7433-05BC-914E-BAF2-224CDEFAAFC9}"/>
                </a:ext>
              </a:extLst>
            </p:cNvPr>
            <p:cNvSpPr/>
            <p:nvPr/>
          </p:nvSpPr>
          <p:spPr>
            <a:xfrm>
              <a:off x="5675433" y="4414709"/>
              <a:ext cx="2290783" cy="666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lnSpc>
                  <a:spcPts val="2200"/>
                </a:lnSpc>
                <a:defRPr sz="2000" i="1">
                  <a:solidFill>
                    <a:srgbClr val="FAB8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defRPr>
              </a:pPr>
              <a:r>
                <a:t>Waste products </a:t>
              </a:r>
            </a:p>
            <a:p>
              <a:pPr>
                <a:lnSpc>
                  <a:spcPts val="2200"/>
                </a:lnSpc>
                <a:defRPr sz="2000" i="1">
                  <a:solidFill>
                    <a:srgbClr val="FAB8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defRPr>
              </a:pPr>
              <a:r>
                <a:t>come out slowly</a:t>
              </a:r>
            </a:p>
          </p:txBody>
        </p:sp>
      </p:grpSp>
      <p:grpSp>
        <p:nvGrpSpPr>
          <p:cNvPr id="83" name="Gruppera">
            <a:extLst>
              <a:ext uri="{FF2B5EF4-FFF2-40B4-BE49-F238E27FC236}">
                <a16:creationId xmlns:a16="http://schemas.microsoft.com/office/drawing/2014/main" id="{451BF853-D576-0A44-B9FF-F1C49E468FD9}"/>
              </a:ext>
            </a:extLst>
          </p:cNvPr>
          <p:cNvGrpSpPr/>
          <p:nvPr/>
        </p:nvGrpSpPr>
        <p:grpSpPr>
          <a:xfrm>
            <a:off x="15693418" y="4353302"/>
            <a:ext cx="8443844" cy="6535140"/>
            <a:chOff x="1" y="0"/>
            <a:chExt cx="8443843" cy="6535138"/>
          </a:xfrm>
        </p:grpSpPr>
        <p:pic>
          <p:nvPicPr>
            <p:cNvPr id="84" name="Green-cell-with-layers.jpeg" descr="Green-cell-with-layers.jpeg">
              <a:extLst>
                <a:ext uri="{FF2B5EF4-FFF2-40B4-BE49-F238E27FC236}">
                  <a16:creationId xmlns:a16="http://schemas.microsoft.com/office/drawing/2014/main" id="{D7B460B4-99B1-D540-91AD-FEBF5DDADC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b="5732"/>
            <a:stretch>
              <a:fillRect/>
            </a:stretch>
          </p:blipFill>
          <p:spPr>
            <a:xfrm>
              <a:off x="491844" y="1554184"/>
              <a:ext cx="7256026" cy="49809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5" name="normal function">
              <a:extLst>
                <a:ext uri="{FF2B5EF4-FFF2-40B4-BE49-F238E27FC236}">
                  <a16:creationId xmlns:a16="http://schemas.microsoft.com/office/drawing/2014/main" id="{0CC1A34C-A269-CB46-92E1-390CBD0813A0}"/>
                </a:ext>
              </a:extLst>
            </p:cNvPr>
            <p:cNvSpPr txBox="1"/>
            <p:nvPr/>
          </p:nvSpPr>
          <p:spPr>
            <a:xfrm>
              <a:off x="2139069" y="0"/>
              <a:ext cx="4330862" cy="812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2438338">
                <a:defRPr sz="3000" cap="all">
                  <a:latin typeface="Open Sans Semibold"/>
                  <a:ea typeface="Open Sans Semibold"/>
                  <a:cs typeface="Open Sans Semibold"/>
                  <a:sym typeface="Open Sans Semibold"/>
                </a:defRPr>
              </a:lvl1pPr>
            </a:lstStyle>
            <a:p>
              <a:r>
                <a:t>normal function</a:t>
              </a:r>
            </a:p>
          </p:txBody>
        </p:sp>
        <p:sp>
          <p:nvSpPr>
            <p:cNvPr id="86" name="soft, flexible membrane">
              <a:extLst>
                <a:ext uri="{FF2B5EF4-FFF2-40B4-BE49-F238E27FC236}">
                  <a16:creationId xmlns:a16="http://schemas.microsoft.com/office/drawing/2014/main" id="{B90C2FBB-7525-9D4B-8F49-928D9A425456}"/>
                </a:ext>
              </a:extLst>
            </p:cNvPr>
            <p:cNvSpPr txBox="1"/>
            <p:nvPr/>
          </p:nvSpPr>
          <p:spPr>
            <a:xfrm>
              <a:off x="2139069" y="427566"/>
              <a:ext cx="4330862" cy="812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2438338">
                <a:defRPr sz="2000"/>
              </a:lvl1pPr>
            </a:lstStyle>
            <a:p>
              <a:r>
                <a:rPr lang="sv-SE"/>
                <a:t>S</a:t>
              </a:r>
              <a:r>
                <a:t>oft, flexible membrane</a:t>
              </a:r>
            </a:p>
          </p:txBody>
        </p:sp>
        <p:sp>
          <p:nvSpPr>
            <p:cNvPr id="87" name="Nutrients get  in easily">
              <a:extLst>
                <a:ext uri="{FF2B5EF4-FFF2-40B4-BE49-F238E27FC236}">
                  <a16:creationId xmlns:a16="http://schemas.microsoft.com/office/drawing/2014/main" id="{12F29DEE-CFE9-9448-8ED1-5E0C52741F28}"/>
                </a:ext>
              </a:extLst>
            </p:cNvPr>
            <p:cNvSpPr/>
            <p:nvPr/>
          </p:nvSpPr>
          <p:spPr>
            <a:xfrm>
              <a:off x="1" y="1488941"/>
              <a:ext cx="3027720" cy="666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lnSpc>
                  <a:spcPts val="2200"/>
                </a:lnSpc>
                <a:defRPr sz="2000" i="1">
                  <a:solidFill>
                    <a:srgbClr val="009A44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defRPr>
              </a:pPr>
              <a:r>
                <a:rPr sz="2000" i="1">
                  <a:solidFill>
                    <a:srgbClr val="009A44"/>
                  </a:solidFill>
                  <a:latin typeface="Open Sans Semibold"/>
                  <a:ea typeface="Open Sans Semibold"/>
                  <a:cs typeface="Open Sans Semibold"/>
                </a:rPr>
                <a:t>Nutrients get </a:t>
              </a:r>
              <a:br>
                <a:rPr sz="2000" i="1">
                  <a:solidFill>
                    <a:srgbClr val="009A44"/>
                  </a:solidFill>
                  <a:latin typeface="Open Sans Semibold"/>
                  <a:ea typeface="Open Sans Semibold"/>
                  <a:cs typeface="Open Sans Semibold"/>
                </a:rPr>
              </a:br>
              <a:r>
                <a:rPr sz="2000" i="1">
                  <a:solidFill>
                    <a:srgbClr val="009A44"/>
                  </a:solidFill>
                  <a:latin typeface="Open Sans Semibold"/>
                  <a:ea typeface="Open Sans Semibold"/>
                  <a:cs typeface="Open Sans Semibold"/>
                </a:rPr>
                <a:t>in easily</a:t>
              </a:r>
            </a:p>
          </p:txBody>
        </p:sp>
        <p:sp>
          <p:nvSpPr>
            <p:cNvPr id="88" name="Waste products…">
              <a:extLst>
                <a:ext uri="{FF2B5EF4-FFF2-40B4-BE49-F238E27FC236}">
                  <a16:creationId xmlns:a16="http://schemas.microsoft.com/office/drawing/2014/main" id="{CF8D4417-4754-914D-8E58-1A5DBF4D2F42}"/>
                </a:ext>
              </a:extLst>
            </p:cNvPr>
            <p:cNvSpPr/>
            <p:nvPr/>
          </p:nvSpPr>
          <p:spPr>
            <a:xfrm>
              <a:off x="6060830" y="4367626"/>
              <a:ext cx="2383014" cy="666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lnSpc>
                  <a:spcPts val="2200"/>
                </a:lnSpc>
                <a:defRPr sz="2000" i="1">
                  <a:solidFill>
                    <a:srgbClr val="FAB8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defRPr>
              </a:pPr>
              <a:r>
                <a:t>Waste products </a:t>
              </a:r>
            </a:p>
            <a:p>
              <a:pPr>
                <a:lnSpc>
                  <a:spcPts val="2200"/>
                </a:lnSpc>
                <a:defRPr sz="2000" i="1">
                  <a:solidFill>
                    <a:srgbClr val="FAB8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defRPr>
              </a:pPr>
              <a:r>
                <a:t>come out easily</a:t>
              </a:r>
            </a:p>
          </p:txBody>
        </p:sp>
      </p:grpSp>
      <p:grpSp>
        <p:nvGrpSpPr>
          <p:cNvPr id="89" name="Gruppera">
            <a:extLst>
              <a:ext uri="{FF2B5EF4-FFF2-40B4-BE49-F238E27FC236}">
                <a16:creationId xmlns:a16="http://schemas.microsoft.com/office/drawing/2014/main" id="{3058E6C0-D781-B54A-9F0C-860772F8BD46}"/>
              </a:ext>
            </a:extLst>
          </p:cNvPr>
          <p:cNvGrpSpPr/>
          <p:nvPr/>
        </p:nvGrpSpPr>
        <p:grpSpPr>
          <a:xfrm>
            <a:off x="8118296" y="12277742"/>
            <a:ext cx="7796233" cy="1123234"/>
            <a:chOff x="0" y="0"/>
            <a:chExt cx="7796232" cy="1123233"/>
          </a:xfrm>
        </p:grpSpPr>
        <p:sp>
          <p:nvSpPr>
            <p:cNvPr id="90" name="Rektangel">
              <a:extLst>
                <a:ext uri="{FF2B5EF4-FFF2-40B4-BE49-F238E27FC236}">
                  <a16:creationId xmlns:a16="http://schemas.microsoft.com/office/drawing/2014/main" id="{C3B9D1FF-45A5-3D4E-B716-000494711030}"/>
                </a:ext>
              </a:extLst>
            </p:cNvPr>
            <p:cNvSpPr/>
            <p:nvPr/>
          </p:nvSpPr>
          <p:spPr>
            <a:xfrm>
              <a:off x="1335" y="0"/>
              <a:ext cx="7794898" cy="1123234"/>
            </a:xfrm>
            <a:prstGeom prst="rect">
              <a:avLst/>
            </a:prstGeom>
            <a:solidFill>
              <a:srgbClr val="FFFEFD"/>
            </a:solidFill>
            <a:ln w="25400" cap="flat">
              <a:solidFill>
                <a:srgbClr val="DCDEE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1" name="To achieve healthy cell membranes, we need a 3:1 balance between Omega-6 and Omega-3">
              <a:extLst>
                <a:ext uri="{FF2B5EF4-FFF2-40B4-BE49-F238E27FC236}">
                  <a16:creationId xmlns:a16="http://schemas.microsoft.com/office/drawing/2014/main" id="{62B03B38-424B-244E-9FA7-D52772B94084}"/>
                </a:ext>
              </a:extLst>
            </p:cNvPr>
            <p:cNvSpPr txBox="1"/>
            <p:nvPr/>
          </p:nvSpPr>
          <p:spPr>
            <a:xfrm>
              <a:off x="0" y="40271"/>
              <a:ext cx="7742942" cy="10426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2438338">
                <a:defRPr sz="2000" spc="200"/>
              </a:lvl1pPr>
            </a:lstStyle>
            <a:p>
              <a:pPr>
                <a:lnSpc>
                  <a:spcPts val="2600"/>
                </a:lnSpc>
              </a:pPr>
              <a:r>
                <a:t>To achieve healthy cell membranes, we need a 3:1 balance between Omega-6 and Omega-3</a:t>
              </a:r>
            </a:p>
          </p:txBody>
        </p:sp>
      </p:grpSp>
      <p:grpSp>
        <p:nvGrpSpPr>
          <p:cNvPr id="92" name="Gruppera">
            <a:extLst>
              <a:ext uri="{FF2B5EF4-FFF2-40B4-BE49-F238E27FC236}">
                <a16:creationId xmlns:a16="http://schemas.microsoft.com/office/drawing/2014/main" id="{6AF9EAB5-53AB-AD4F-BC80-83947F250AC3}"/>
              </a:ext>
            </a:extLst>
          </p:cNvPr>
          <p:cNvGrpSpPr/>
          <p:nvPr/>
        </p:nvGrpSpPr>
        <p:grpSpPr>
          <a:xfrm>
            <a:off x="12426042" y="2713789"/>
            <a:ext cx="2889830" cy="6386476"/>
            <a:chOff x="0" y="50232"/>
            <a:chExt cx="2889829" cy="6386475"/>
          </a:xfrm>
        </p:grpSpPr>
        <p:sp>
          <p:nvSpPr>
            <p:cNvPr id="93" name="Hair quality">
              <a:extLst>
                <a:ext uri="{FF2B5EF4-FFF2-40B4-BE49-F238E27FC236}">
                  <a16:creationId xmlns:a16="http://schemas.microsoft.com/office/drawing/2014/main" id="{B8B9E80E-4D84-AE4B-8828-9C2A9386C2E4}"/>
                </a:ext>
              </a:extLst>
            </p:cNvPr>
            <p:cNvSpPr txBox="1"/>
            <p:nvPr/>
          </p:nvSpPr>
          <p:spPr>
            <a:xfrm>
              <a:off x="962902" y="636478"/>
              <a:ext cx="1254536" cy="355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lnSpc>
                  <a:spcPct val="80000"/>
                </a:lnSpc>
                <a:defRPr sz="1500" b="1" spc="45"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dirty="0"/>
                <a:t>Hair quality</a:t>
              </a:r>
            </a:p>
          </p:txBody>
        </p:sp>
        <p:sp>
          <p:nvSpPr>
            <p:cNvPr id="94" name="Joints and muscles">
              <a:extLst>
                <a:ext uri="{FF2B5EF4-FFF2-40B4-BE49-F238E27FC236}">
                  <a16:creationId xmlns:a16="http://schemas.microsoft.com/office/drawing/2014/main" id="{8CDA9FA0-6042-A542-AA37-33A6B0C6EFA5}"/>
                </a:ext>
              </a:extLst>
            </p:cNvPr>
            <p:cNvSpPr txBox="1"/>
            <p:nvPr/>
          </p:nvSpPr>
          <p:spPr>
            <a:xfrm>
              <a:off x="962902" y="5721530"/>
              <a:ext cx="1926927" cy="355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lnSpc>
                  <a:spcPct val="80000"/>
                </a:lnSpc>
                <a:defRPr sz="1500" b="1" spc="45"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dirty="0"/>
                <a:t>Joints and muscles</a:t>
              </a:r>
            </a:p>
          </p:txBody>
        </p:sp>
        <p:sp>
          <p:nvSpPr>
            <p:cNvPr id="95" name="Inner organs">
              <a:extLst>
                <a:ext uri="{FF2B5EF4-FFF2-40B4-BE49-F238E27FC236}">
                  <a16:creationId xmlns:a16="http://schemas.microsoft.com/office/drawing/2014/main" id="{4DB0C672-630C-5C45-9D86-68A6C246D066}"/>
                </a:ext>
              </a:extLst>
            </p:cNvPr>
            <p:cNvSpPr txBox="1"/>
            <p:nvPr/>
          </p:nvSpPr>
          <p:spPr>
            <a:xfrm>
              <a:off x="962902" y="3684767"/>
              <a:ext cx="1350995" cy="355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lnSpc>
                  <a:spcPct val="80000"/>
                </a:lnSpc>
                <a:defRPr sz="1500" b="1" spc="45"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dirty="0"/>
                <a:t>Inner organs</a:t>
              </a:r>
            </a:p>
          </p:txBody>
        </p:sp>
        <p:sp>
          <p:nvSpPr>
            <p:cNvPr id="96" name="Brain function">
              <a:extLst>
                <a:ext uri="{FF2B5EF4-FFF2-40B4-BE49-F238E27FC236}">
                  <a16:creationId xmlns:a16="http://schemas.microsoft.com/office/drawing/2014/main" id="{86B66449-9FFA-AE4C-BB7B-E19DC81401CE}"/>
                </a:ext>
              </a:extLst>
            </p:cNvPr>
            <p:cNvSpPr txBox="1"/>
            <p:nvPr/>
          </p:nvSpPr>
          <p:spPr>
            <a:xfrm>
              <a:off x="962902" y="50232"/>
              <a:ext cx="1502975" cy="355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lnSpc>
                  <a:spcPct val="80000"/>
                </a:lnSpc>
                <a:defRPr sz="1500" b="1" spc="45"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Brain function</a:t>
              </a:r>
            </a:p>
          </p:txBody>
        </p:sp>
        <p:sp>
          <p:nvSpPr>
            <p:cNvPr id="97" name="Skin elasticity">
              <a:extLst>
                <a:ext uri="{FF2B5EF4-FFF2-40B4-BE49-F238E27FC236}">
                  <a16:creationId xmlns:a16="http://schemas.microsoft.com/office/drawing/2014/main" id="{A6F33BB9-D316-D947-BE32-B4FC28292501}"/>
                </a:ext>
              </a:extLst>
            </p:cNvPr>
            <p:cNvSpPr txBox="1"/>
            <p:nvPr/>
          </p:nvSpPr>
          <p:spPr>
            <a:xfrm>
              <a:off x="962902" y="3111156"/>
              <a:ext cx="1455763" cy="355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lnSpc>
                  <a:spcPct val="80000"/>
                </a:lnSpc>
                <a:defRPr sz="1500" b="1" spc="45"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Skin elasticity</a:t>
              </a:r>
            </a:p>
          </p:txBody>
        </p:sp>
        <p:sp>
          <p:nvSpPr>
            <p:cNvPr id="98" name="Linje">
              <a:extLst>
                <a:ext uri="{FF2B5EF4-FFF2-40B4-BE49-F238E27FC236}">
                  <a16:creationId xmlns:a16="http://schemas.microsoft.com/office/drawing/2014/main" id="{69839E08-3E51-BC46-963C-28B7F4B2D046}"/>
                </a:ext>
              </a:extLst>
            </p:cNvPr>
            <p:cNvSpPr/>
            <p:nvPr/>
          </p:nvSpPr>
          <p:spPr>
            <a:xfrm>
              <a:off x="803618" y="368498"/>
              <a:ext cx="1669563" cy="1"/>
            </a:xfrm>
            <a:prstGeom prst="line">
              <a:avLst/>
            </a:prstGeom>
            <a:noFill/>
            <a:ln w="19050" cap="flat">
              <a:solidFill>
                <a:srgbClr val="000000">
                  <a:alpha val="64566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99" name="Linje">
              <a:extLst>
                <a:ext uri="{FF2B5EF4-FFF2-40B4-BE49-F238E27FC236}">
                  <a16:creationId xmlns:a16="http://schemas.microsoft.com/office/drawing/2014/main" id="{4DE00B34-A98F-4B45-A6CE-1588EA9FA3E6}"/>
                </a:ext>
              </a:extLst>
            </p:cNvPr>
            <p:cNvSpPr/>
            <p:nvPr/>
          </p:nvSpPr>
          <p:spPr>
            <a:xfrm flipV="1">
              <a:off x="0" y="363837"/>
              <a:ext cx="805634" cy="805635"/>
            </a:xfrm>
            <a:prstGeom prst="line">
              <a:avLst/>
            </a:prstGeom>
            <a:noFill/>
            <a:ln w="19050" cap="flat">
              <a:solidFill>
                <a:srgbClr val="000000">
                  <a:alpha val="64566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100" name="Linje">
              <a:extLst>
                <a:ext uri="{FF2B5EF4-FFF2-40B4-BE49-F238E27FC236}">
                  <a16:creationId xmlns:a16="http://schemas.microsoft.com/office/drawing/2014/main" id="{8F7572FA-C424-C04F-A9D9-BDC85F63B701}"/>
                </a:ext>
              </a:extLst>
            </p:cNvPr>
            <p:cNvSpPr/>
            <p:nvPr/>
          </p:nvSpPr>
          <p:spPr>
            <a:xfrm>
              <a:off x="889951" y="964648"/>
              <a:ext cx="1327487" cy="0"/>
            </a:xfrm>
            <a:prstGeom prst="line">
              <a:avLst/>
            </a:prstGeom>
            <a:noFill/>
            <a:ln w="19050" cap="flat">
              <a:solidFill>
                <a:srgbClr val="000000">
                  <a:alpha val="64566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101" name="Linje">
              <a:extLst>
                <a:ext uri="{FF2B5EF4-FFF2-40B4-BE49-F238E27FC236}">
                  <a16:creationId xmlns:a16="http://schemas.microsoft.com/office/drawing/2014/main" id="{81722808-2D02-9A45-80C8-E4821A8B2A25}"/>
                </a:ext>
              </a:extLst>
            </p:cNvPr>
            <p:cNvSpPr/>
            <p:nvPr/>
          </p:nvSpPr>
          <p:spPr>
            <a:xfrm flipV="1">
              <a:off x="88931" y="962755"/>
              <a:ext cx="805634" cy="805635"/>
            </a:xfrm>
            <a:prstGeom prst="line">
              <a:avLst/>
            </a:prstGeom>
            <a:noFill/>
            <a:ln w="19050" cap="flat">
              <a:solidFill>
                <a:srgbClr val="000000">
                  <a:alpha val="64566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102" name="Linje">
              <a:extLst>
                <a:ext uri="{FF2B5EF4-FFF2-40B4-BE49-F238E27FC236}">
                  <a16:creationId xmlns:a16="http://schemas.microsoft.com/office/drawing/2014/main" id="{99ED788C-9013-7A47-912F-98625B06F9CB}"/>
                </a:ext>
              </a:extLst>
            </p:cNvPr>
            <p:cNvSpPr/>
            <p:nvPr/>
          </p:nvSpPr>
          <p:spPr>
            <a:xfrm>
              <a:off x="889951" y="3447017"/>
              <a:ext cx="1558674" cy="1"/>
            </a:xfrm>
            <a:prstGeom prst="line">
              <a:avLst/>
            </a:prstGeom>
            <a:noFill/>
            <a:ln w="19050" cap="flat">
              <a:solidFill>
                <a:srgbClr val="000000">
                  <a:alpha val="64566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103" name="Linje">
              <a:extLst>
                <a:ext uri="{FF2B5EF4-FFF2-40B4-BE49-F238E27FC236}">
                  <a16:creationId xmlns:a16="http://schemas.microsoft.com/office/drawing/2014/main" id="{C8075EBB-288D-9248-B86D-E62C9274522D}"/>
                </a:ext>
              </a:extLst>
            </p:cNvPr>
            <p:cNvSpPr/>
            <p:nvPr/>
          </p:nvSpPr>
          <p:spPr>
            <a:xfrm flipV="1">
              <a:off x="700729" y="3445125"/>
              <a:ext cx="193835" cy="91409"/>
            </a:xfrm>
            <a:prstGeom prst="line">
              <a:avLst/>
            </a:prstGeom>
            <a:noFill/>
            <a:ln w="19050" cap="flat">
              <a:solidFill>
                <a:srgbClr val="000000">
                  <a:alpha val="64566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104" name="Linje">
              <a:extLst>
                <a:ext uri="{FF2B5EF4-FFF2-40B4-BE49-F238E27FC236}">
                  <a16:creationId xmlns:a16="http://schemas.microsoft.com/office/drawing/2014/main" id="{30416515-6D3B-524C-85AA-C3E5C48B8D83}"/>
                </a:ext>
              </a:extLst>
            </p:cNvPr>
            <p:cNvSpPr/>
            <p:nvPr/>
          </p:nvSpPr>
          <p:spPr>
            <a:xfrm>
              <a:off x="889951" y="3998008"/>
              <a:ext cx="1423946" cy="0"/>
            </a:xfrm>
            <a:prstGeom prst="line">
              <a:avLst/>
            </a:prstGeom>
            <a:noFill/>
            <a:ln w="19050" cap="flat">
              <a:solidFill>
                <a:srgbClr val="000000">
                  <a:alpha val="64566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105" name="Linje">
              <a:extLst>
                <a:ext uri="{FF2B5EF4-FFF2-40B4-BE49-F238E27FC236}">
                  <a16:creationId xmlns:a16="http://schemas.microsoft.com/office/drawing/2014/main" id="{2540D1B7-1810-E24A-ADF7-6F8E7A6720B9}"/>
                </a:ext>
              </a:extLst>
            </p:cNvPr>
            <p:cNvSpPr/>
            <p:nvPr/>
          </p:nvSpPr>
          <p:spPr>
            <a:xfrm flipV="1">
              <a:off x="745967" y="3996115"/>
              <a:ext cx="148598" cy="35786"/>
            </a:xfrm>
            <a:prstGeom prst="line">
              <a:avLst/>
            </a:prstGeom>
            <a:noFill/>
            <a:ln w="19050" cap="flat">
              <a:solidFill>
                <a:srgbClr val="000000">
                  <a:alpha val="64566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106" name="Linje">
              <a:extLst>
                <a:ext uri="{FF2B5EF4-FFF2-40B4-BE49-F238E27FC236}">
                  <a16:creationId xmlns:a16="http://schemas.microsoft.com/office/drawing/2014/main" id="{B54F9D7B-943E-854E-9C31-3D1D0F35A7E3}"/>
                </a:ext>
              </a:extLst>
            </p:cNvPr>
            <p:cNvSpPr/>
            <p:nvPr/>
          </p:nvSpPr>
          <p:spPr>
            <a:xfrm flipV="1">
              <a:off x="889951" y="6026083"/>
              <a:ext cx="1999878" cy="18241"/>
            </a:xfrm>
            <a:prstGeom prst="line">
              <a:avLst/>
            </a:prstGeom>
            <a:noFill/>
            <a:ln w="19050" cap="flat">
              <a:solidFill>
                <a:srgbClr val="000000">
                  <a:alpha val="64566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107" name="Linje">
              <a:extLst>
                <a:ext uri="{FF2B5EF4-FFF2-40B4-BE49-F238E27FC236}">
                  <a16:creationId xmlns:a16="http://schemas.microsoft.com/office/drawing/2014/main" id="{5DDEC05C-30F3-2442-9005-D52DAC1BEB85}"/>
                </a:ext>
              </a:extLst>
            </p:cNvPr>
            <p:cNvSpPr/>
            <p:nvPr/>
          </p:nvSpPr>
          <p:spPr>
            <a:xfrm flipV="1">
              <a:off x="204743" y="6042433"/>
              <a:ext cx="689822" cy="394274"/>
            </a:xfrm>
            <a:prstGeom prst="line">
              <a:avLst/>
            </a:prstGeom>
            <a:noFill/>
            <a:ln w="19050" cap="flat">
              <a:solidFill>
                <a:srgbClr val="000000">
                  <a:alpha val="64566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108" name="Heart function">
              <a:extLst>
                <a:ext uri="{FF2B5EF4-FFF2-40B4-BE49-F238E27FC236}">
                  <a16:creationId xmlns:a16="http://schemas.microsoft.com/office/drawing/2014/main" id="{25D03FB5-AB75-BF4B-8FE3-7DCA43433EA4}"/>
                </a:ext>
              </a:extLst>
            </p:cNvPr>
            <p:cNvSpPr txBox="1"/>
            <p:nvPr/>
          </p:nvSpPr>
          <p:spPr>
            <a:xfrm>
              <a:off x="962902" y="2565406"/>
              <a:ext cx="1534694" cy="355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lnSpc>
                  <a:spcPct val="80000"/>
                </a:lnSpc>
                <a:defRPr sz="1500" b="1" spc="45"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dirty="0"/>
                <a:t>Heart function</a:t>
              </a:r>
            </a:p>
          </p:txBody>
        </p:sp>
        <p:sp>
          <p:nvSpPr>
            <p:cNvPr id="109" name="Linje">
              <a:extLst>
                <a:ext uri="{FF2B5EF4-FFF2-40B4-BE49-F238E27FC236}">
                  <a16:creationId xmlns:a16="http://schemas.microsoft.com/office/drawing/2014/main" id="{2EB096DB-F9B6-6743-958A-76210AC1AE5C}"/>
                </a:ext>
              </a:extLst>
            </p:cNvPr>
            <p:cNvSpPr/>
            <p:nvPr/>
          </p:nvSpPr>
          <p:spPr>
            <a:xfrm>
              <a:off x="950912" y="2896130"/>
              <a:ext cx="1558674" cy="1"/>
            </a:xfrm>
            <a:prstGeom prst="line">
              <a:avLst/>
            </a:prstGeom>
            <a:noFill/>
            <a:ln w="19050" cap="flat">
              <a:solidFill>
                <a:srgbClr val="000000">
                  <a:alpha val="64566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110" name="Linje">
              <a:extLst>
                <a:ext uri="{FF2B5EF4-FFF2-40B4-BE49-F238E27FC236}">
                  <a16:creationId xmlns:a16="http://schemas.microsoft.com/office/drawing/2014/main" id="{62DD7555-586F-8348-9B3B-CF5E136E00D7}"/>
                </a:ext>
              </a:extLst>
            </p:cNvPr>
            <p:cNvSpPr/>
            <p:nvPr/>
          </p:nvSpPr>
          <p:spPr>
            <a:xfrm flipV="1">
              <a:off x="676078" y="2894238"/>
              <a:ext cx="279448" cy="97534"/>
            </a:xfrm>
            <a:prstGeom prst="line">
              <a:avLst/>
            </a:prstGeom>
            <a:noFill/>
            <a:ln w="19050" cap="flat">
              <a:solidFill>
                <a:srgbClr val="000000">
                  <a:alpha val="64566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</p:grpSp>
      <p:sp>
        <p:nvSpPr>
          <p:cNvPr id="133" name="This is how it affects  the cells in our body"/>
          <p:cNvSpPr txBox="1"/>
          <p:nvPr/>
        </p:nvSpPr>
        <p:spPr>
          <a:xfrm>
            <a:off x="751185" y="1295301"/>
            <a:ext cx="11136015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algn="l" defTabSz="2438338">
              <a:defRPr spc="350"/>
            </a:pPr>
            <a:r>
              <a:t>This is how it affects </a:t>
            </a:r>
            <a:br>
              <a:rPr/>
            </a:br>
            <a:r>
              <a:rPr b="1" spc="1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sym typeface="Open Sans Semibold"/>
              </a:rPr>
              <a:t>the cells in our body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 advAuto="0"/>
      <p:bldP spid="75" grpId="0" animBg="1" advAuto="0"/>
      <p:bldP spid="75" grpId="1" animBg="1" advAuto="0"/>
      <p:bldP spid="76" grpId="0" animBg="1" advAuto="0"/>
      <p:bldP spid="77" grpId="0" animBg="1" advAuto="0"/>
      <p:bldP spid="83" grpId="0" animBg="1" advAuto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EC5D57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Open Sans Light"/>
        <a:ea typeface="Open Sans Light"/>
        <a:cs typeface="Open Sans Light"/>
      </a:majorFont>
      <a:minorFont>
        <a:latin typeface="Open Sans Light"/>
        <a:ea typeface="Open Sans Light"/>
        <a:cs typeface="Open Sans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Open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1A931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Open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EC5D57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Open Sans Light"/>
        <a:ea typeface="Open Sans Light"/>
        <a:cs typeface="Open Sans Light"/>
      </a:majorFont>
      <a:minorFont>
        <a:latin typeface="Open Sans Light"/>
        <a:ea typeface="Open Sans Light"/>
        <a:cs typeface="Open Sans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Open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1A931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Open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2431</TotalTime>
  <Words>1682</Words>
  <Application>Microsoft Office PowerPoint</Application>
  <PresentationFormat>Custom</PresentationFormat>
  <Paragraphs>296</Paragraphs>
  <Slides>35</Slides>
  <Notes>9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Calibri</vt:lpstr>
      <vt:lpstr>Open Sans</vt:lpstr>
      <vt:lpstr>Open Sans Light</vt:lpstr>
      <vt:lpstr>Open Sans Semibold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cp:lastModifiedBy>Sasa Ljuboja</cp:lastModifiedBy>
  <cp:revision>188</cp:revision>
  <cp:lastPrinted>2023-06-01T12:33:03Z</cp:lastPrinted>
  <dcterms:modified xsi:type="dcterms:W3CDTF">2025-03-08T00:21:33Z</dcterms:modified>
</cp:coreProperties>
</file>